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56" r:id="rId5"/>
    <p:sldId id="261" r:id="rId6"/>
    <p:sldId id="275" r:id="rId7"/>
    <p:sldId id="322" r:id="rId8"/>
    <p:sldId id="410" r:id="rId9"/>
    <p:sldId id="474" r:id="rId10"/>
    <p:sldId id="475" r:id="rId11"/>
    <p:sldId id="276" r:id="rId12"/>
    <p:sldId id="336" r:id="rId13"/>
    <p:sldId id="342" r:id="rId14"/>
    <p:sldId id="285" r:id="rId15"/>
    <p:sldId id="411" r:id="rId16"/>
    <p:sldId id="478" r:id="rId17"/>
    <p:sldId id="414" r:id="rId18"/>
    <p:sldId id="476" r:id="rId19"/>
    <p:sldId id="484" r:id="rId20"/>
    <p:sldId id="481" r:id="rId21"/>
    <p:sldId id="480" r:id="rId22"/>
    <p:sldId id="482" r:id="rId23"/>
    <p:sldId id="483" r:id="rId24"/>
    <p:sldId id="479" r:id="rId25"/>
    <p:sldId id="419" r:id="rId26"/>
    <p:sldId id="420" r:id="rId27"/>
    <p:sldId id="477" r:id="rId28"/>
    <p:sldId id="421" r:id="rId29"/>
    <p:sldId id="4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200"/>
    <a:srgbClr val="1C5687"/>
    <a:srgbClr val="5D465F"/>
    <a:srgbClr val="176DAD"/>
    <a:srgbClr val="0D78C9"/>
    <a:srgbClr val="024C84"/>
    <a:srgbClr val="4D4E44"/>
    <a:srgbClr val="176338"/>
    <a:srgbClr val="0F5D3F"/>
    <a:srgbClr val="ABC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CA6D24-3714-8D81-6768-35EFCA9D43AF}" v="10" dt="2019-10-10T19:42:37.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3627" autoAdjust="0"/>
  </p:normalViewPr>
  <p:slideViewPr>
    <p:cSldViewPr>
      <p:cViewPr varScale="1">
        <p:scale>
          <a:sx n="72" d="100"/>
          <a:sy n="72" d="100"/>
        </p:scale>
        <p:origin x="965" y="53"/>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2/10/2021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2/10/2021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Good afternoon and thank you all for coming to this lecture.</a:t>
            </a:r>
          </a:p>
          <a:p>
            <a:endParaRPr lang="en-SE"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19506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https://www.youtube.com/watch?v=NiutwnUP-aI&amp;t=1s  </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168092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41074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how can we define the whole Simulink in the block model. You can collaborate and do the system modeling with your teammates. Then you can do system analysis, debug and if you want to change anything, you can again start the modeling and that will be a repetitive process until you achieve a satisfactory model. Then you can use version control system to again share your project and collaborate with multiple people. </a:t>
            </a:r>
            <a:endParaRPr lang="en-SE"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302245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186259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from where we can obtain the Parrot </a:t>
            </a:r>
            <a:r>
              <a:rPr lang="en-US" dirty="0" err="1"/>
              <a:t>minidrone</a:t>
            </a:r>
            <a:r>
              <a:rPr lang="en-US" dirty="0"/>
              <a:t> toolbox</a:t>
            </a:r>
          </a:p>
          <a:p>
            <a:r>
              <a:rPr lang="en-US" dirty="0"/>
              <a:t>Run the </a:t>
            </a:r>
            <a:endParaRPr lang="en-SE"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1709989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mention to the last two. Because their scores were extraordinary. </a:t>
            </a:r>
            <a:endParaRPr lang="en-SE"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506886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4067830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gathering place for MATLAB and Simulink community</a:t>
            </a:r>
          </a:p>
          <a:p>
            <a:r>
              <a:rPr lang="en-US" dirty="0"/>
              <a:t>-Driven by community and can learn topics like deep learning, AI and IoT</a:t>
            </a:r>
          </a:p>
          <a:p>
            <a:r>
              <a:rPr lang="en-US" dirty="0"/>
              <a:t>-Answers: what to do in MATLAB?</a:t>
            </a:r>
          </a:p>
          <a:p>
            <a:r>
              <a:rPr lang="en-US" dirty="0"/>
              <a:t>-File exchange: Repository of applications from MATLAB community. Can download and run the application and modify</a:t>
            </a:r>
          </a:p>
          <a:p>
            <a:r>
              <a:rPr lang="en-US" dirty="0"/>
              <a:t>-Cody: Interactive text book, solve problems, practice for exams</a:t>
            </a:r>
          </a:p>
          <a:p>
            <a:r>
              <a:rPr lang="en-US" dirty="0"/>
              <a:t>-Blogs: Showcase MATLAB in real world</a:t>
            </a:r>
          </a:p>
          <a:p>
            <a:endParaRPr lang="en-US" dirty="0"/>
          </a:p>
          <a:p>
            <a:r>
              <a:rPr lang="en-US" dirty="0"/>
              <a:t>Whole point is to learn and have fun doing it.</a:t>
            </a:r>
          </a:p>
          <a:p>
            <a:endParaRPr lang="en-SE"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265297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4031335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MathWorks is the leading developer of mathematical computing software</a:t>
            </a:r>
          </a:p>
          <a:p>
            <a:pPr marL="171450" indent="-171450">
              <a:buFont typeface="Arial" panose="020B0604020202020204" pitchFamily="34" charset="0"/>
              <a:buChar char="•"/>
            </a:pPr>
            <a:r>
              <a:rPr lang="en-US" dirty="0"/>
              <a:t>Engineers and scientists worldwide rely on our products to accelerate the pace of discovery, innovation, and development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5597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Over 3 million people in more than 180 countries use our products</a:t>
            </a:r>
          </a:p>
          <a:p>
            <a:pPr marL="171450" indent="-171450">
              <a:buFont typeface="Arial" panose="020B0604020202020204" pitchFamily="34" charset="0"/>
              <a:buChar char="•"/>
            </a:pPr>
            <a:r>
              <a:rPr lang="en-US" dirty="0"/>
              <a:t>MathWorks is a global company with over 4000 staff members in 31 offices</a:t>
            </a:r>
          </a:p>
          <a:p>
            <a:pPr marL="171450" indent="-171450">
              <a:buFont typeface="Arial" panose="020B0604020202020204" pitchFamily="34" charset="0"/>
              <a:buChar char="•"/>
            </a:pPr>
            <a:r>
              <a:rPr lang="en-US" dirty="0"/>
              <a:t>We’re profitable; our revenues last year exceeded $900 million, with 60% coming from outside the 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125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All told, our software is used in over 20 industries, from aerospace and automotive, to biotech, energy production, financial services, medical devices, and railway systems.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616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also support dozens of student competitions worldwide each year in all kinds of fields, including automotive, aerospace, and robotics</a:t>
            </a:r>
          </a:p>
          <a:p>
            <a:pPr marL="171450" indent="-171450">
              <a:buFont typeface="Arial" panose="020B0604020202020204" pitchFamily="34" charset="0"/>
              <a:buChar char="•"/>
            </a:pPr>
            <a:r>
              <a:rPr lang="en-US" b="1" dirty="0"/>
              <a:t>&lt;CLICK TO PLAY VIDEO&gt;</a:t>
            </a:r>
          </a:p>
          <a:p>
            <a:pPr marL="171450" indent="-171450">
              <a:buFont typeface="Arial" panose="020B0604020202020204" pitchFamily="34" charset="0"/>
              <a:buChar char="•"/>
            </a:pPr>
            <a:r>
              <a:rPr lang="en-US" dirty="0"/>
              <a:t>At the </a:t>
            </a:r>
            <a:r>
              <a:rPr lang="en-US" b="0" dirty="0"/>
              <a:t>Formula Student Germany competition</a:t>
            </a:r>
            <a:r>
              <a:rPr lang="en-US" dirty="0"/>
              <a:t>, over 100 teams use our products to simulate strategies, analyze performance, and implement controllers</a:t>
            </a:r>
          </a:p>
          <a:p>
            <a:pPr marL="171450" indent="-171450">
              <a:buFont typeface="Arial" panose="020B0604020202020204" pitchFamily="34" charset="0"/>
              <a:buChar char="•"/>
            </a:pPr>
            <a:r>
              <a:rPr lang="en-US" b="0" dirty="0" err="1"/>
              <a:t>RoboBoat</a:t>
            </a:r>
            <a:r>
              <a:rPr lang="en-US" b="0" dirty="0"/>
              <a:t> challenges </a:t>
            </a:r>
            <a:r>
              <a:rPr lang="en-US" dirty="0"/>
              <a:t>students to develop a boat that can autonomously navigate through a series of channel markers</a:t>
            </a:r>
          </a:p>
          <a:p>
            <a:pPr marL="171450" indent="-171450">
              <a:buFont typeface="Arial" panose="020B0604020202020204" pitchFamily="34" charset="0"/>
              <a:buChar char="•"/>
            </a:pPr>
            <a:r>
              <a:rPr lang="en-US" b="0" dirty="0"/>
              <a:t>And </a:t>
            </a:r>
            <a:r>
              <a:rPr lang="en-US" b="0" dirty="0" err="1"/>
              <a:t>RoboCup</a:t>
            </a:r>
            <a:r>
              <a:rPr lang="en-US" b="1" dirty="0"/>
              <a:t> </a:t>
            </a:r>
            <a:r>
              <a:rPr lang="en-US" dirty="0"/>
              <a:t>is a global competition where students field teams of autonomous robots in simulated soccer matches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2272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 on for MATLAB</a:t>
            </a:r>
          </a:p>
          <a:p>
            <a:pPr marL="171450" indent="-171450">
              <a:buFont typeface="Arial" panose="020B0604020202020204" pitchFamily="34" charset="0"/>
              <a:buChar char="•"/>
            </a:pPr>
            <a:r>
              <a:rPr lang="en-US" dirty="0"/>
              <a:t>Provides GUI and interactive interface for</a:t>
            </a:r>
          </a:p>
          <a:p>
            <a:pPr marL="171450" indent="-171450">
              <a:buFont typeface="Arial" panose="020B0604020202020204" pitchFamily="34" charset="0"/>
              <a:buChar char="•"/>
            </a:pPr>
            <a:r>
              <a:rPr lang="en-US" dirty="0"/>
              <a:t>Modelling, simulation and analyzing dynamic systems</a:t>
            </a:r>
          </a:p>
          <a:p>
            <a:pPr marL="171450" indent="-171450">
              <a:buFont typeface="Arial" panose="020B0604020202020204" pitchFamily="34" charset="0"/>
              <a:buChar char="•"/>
            </a:pPr>
            <a:endParaRPr lang="en-SE"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2073178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ftr" sz="quarter" idx="4"/>
          </p:nvPr>
        </p:nvSpPr>
        <p:spPr>
          <a:noFill/>
        </p:spPr>
        <p:txBody>
          <a:bodyPr/>
          <a:lstStyle/>
          <a:p>
            <a:r>
              <a:rPr lang="en-US"/>
              <a:t>The MathWorks</a:t>
            </a:r>
          </a:p>
        </p:txBody>
      </p:sp>
      <p:sp>
        <p:nvSpPr>
          <p:cNvPr id="37891" name="Rectangle 7"/>
          <p:cNvSpPr>
            <a:spLocks noGrp="1" noChangeArrowheads="1"/>
          </p:cNvSpPr>
          <p:nvPr>
            <p:ph type="sldNum" sz="quarter" idx="5"/>
          </p:nvPr>
        </p:nvSpPr>
        <p:spPr>
          <a:noFill/>
        </p:spPr>
        <p:txBody>
          <a:bodyPr/>
          <a:lstStyle/>
          <a:p>
            <a:fld id="{57BC60E5-92D1-4609-8E8C-AAD075669B46}" type="slidenum">
              <a:rPr lang="en-US"/>
              <a:pPr/>
              <a:t>9</a:t>
            </a:fld>
            <a:endParaRPr lang="en-US"/>
          </a:p>
        </p:txBody>
      </p:sp>
      <p:sp>
        <p:nvSpPr>
          <p:cNvPr id="37892" name="Rectangle 2"/>
          <p:cNvSpPr>
            <a:spLocks noGrp="1" noRot="1" noChangeAspect="1" noChangeArrowheads="1" noTextEdit="1"/>
          </p:cNvSpPr>
          <p:nvPr>
            <p:ph type="sldImg"/>
          </p:nvPr>
        </p:nvSpPr>
        <p:spPr>
          <a:xfrm>
            <a:off x="393700" y="692150"/>
            <a:ext cx="6072188" cy="3416300"/>
          </a:xfrm>
          <a:ln/>
        </p:spPr>
      </p:sp>
      <p:sp>
        <p:nvSpPr>
          <p:cNvPr id="37893" name="Rectangle 3"/>
          <p:cNvSpPr>
            <a:spLocks noGrp="1" noChangeArrowheads="1"/>
          </p:cNvSpPr>
          <p:nvPr>
            <p:ph type="body" idx="1"/>
          </p:nvPr>
        </p:nvSpPr>
        <p:spPr>
          <a:xfrm>
            <a:off x="381868" y="4343715"/>
            <a:ext cx="6094268" cy="4113862"/>
          </a:xfrm>
          <a:noFill/>
          <a:ln/>
        </p:spPr>
        <p:txBody>
          <a:bodyPr>
            <a:normAutofit/>
          </a:bodyPr>
          <a:lstStyle/>
          <a:p>
            <a:pPr marL="0" indent="0">
              <a:buNone/>
            </a:pPr>
            <a:r>
              <a:rPr lang="en-US" sz="1200" dirty="0">
                <a:solidFill>
                  <a:srgbClr val="215383"/>
                </a:solidFill>
              </a:rPr>
              <a:t>Simulink is </a:t>
            </a:r>
            <a:r>
              <a:rPr lang="en-US" sz="1200" b="0" i="0" kern="1200" dirty="0">
                <a:solidFill>
                  <a:schemeClr val="tx1"/>
                </a:solidFill>
                <a:effectLst/>
                <a:latin typeface="+mn-lt"/>
                <a:ea typeface="+mn-ea"/>
                <a:cs typeface="+mn-cs"/>
              </a:rPr>
              <a:t>a multi-domain modeling and simulation environment tool that allows engineers and scientists to design and test systems using model based design.</a:t>
            </a:r>
            <a:endParaRPr lang="en-US" sz="1200" dirty="0">
              <a:solidFill>
                <a:srgbClr val="215383"/>
              </a:solidFill>
            </a:endParaRPr>
          </a:p>
          <a:p>
            <a:pPr marL="0" indent="0">
              <a:buNone/>
            </a:pPr>
            <a:endParaRPr lang="en-US" sz="1200" dirty="0">
              <a:solidFill>
                <a:srgbClr val="215383"/>
              </a:solidFill>
            </a:endParaRPr>
          </a:p>
          <a:p>
            <a:pPr marL="0" indent="0">
              <a:buNone/>
            </a:pPr>
            <a:r>
              <a:rPr lang="en-US" sz="1200" dirty="0">
                <a:solidFill>
                  <a:srgbClr val="215383"/>
                </a:solidFill>
              </a:rPr>
              <a:t>With Simulink you can design and simulate your system in Simulink before moving to hardware without having to write C, C++, or HDL code.</a:t>
            </a:r>
          </a:p>
          <a:p>
            <a:pPr lvl="4"/>
            <a:endParaRPr lang="en-US" sz="1200" dirty="0"/>
          </a:p>
          <a:p>
            <a:pPr marL="214313" indent="-214313">
              <a:spcBef>
                <a:spcPct val="0"/>
              </a:spcBef>
            </a:pPr>
            <a:r>
              <a:rPr lang="en-US" sz="1200" dirty="0"/>
              <a:t>The video being played is an example of the powers of Simulink. By building a model and controller of a car we can see how it drives on an example course without having to crash any cars. P.S. the car/track is visualized in Unreal Engine which Simulink is able to integrate with.</a:t>
            </a:r>
          </a:p>
          <a:p>
            <a:pPr lvl="1" eaLnBrk="1" hangingPunct="1"/>
            <a:endParaRPr lang="en-US" sz="1200" dirty="0"/>
          </a:p>
        </p:txBody>
      </p:sp>
    </p:spTree>
    <p:extLst>
      <p:ext uri="{BB962C8B-B14F-4D97-AF65-F5344CB8AC3E}">
        <p14:creationId xmlns:p14="http://schemas.microsoft.com/office/powerpoint/2010/main" val="2878001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06">
              <a:defRPr/>
            </a:pPr>
            <a:r>
              <a:rPr lang="en-US" dirty="0"/>
              <a:t>So why do we need to find errors early, why did</a:t>
            </a:r>
            <a:r>
              <a:rPr lang="en-US" baseline="0" dirty="0"/>
              <a:t> people list it as an important challenge?</a:t>
            </a:r>
          </a:p>
          <a:p>
            <a:pPr defTabSz="931706">
              <a:defRPr/>
            </a:pPr>
            <a:endParaRPr lang="en-US" dirty="0"/>
          </a:p>
          <a:p>
            <a:pPr defTabSz="931706">
              <a:defRPr/>
            </a:pPr>
            <a:r>
              <a:rPr lang="en-US" dirty="0"/>
              <a:t>Here</a:t>
            </a:r>
            <a:r>
              <a:rPr lang="en-US" baseline="0" dirty="0"/>
              <a:t> is a study by NASA, that answers these questions. The x-axis shows the phase where the error is found and fixed, and the y-axis shows the relative cost to fix the error. </a:t>
            </a:r>
          </a:p>
          <a:p>
            <a:pPr defTabSz="931706">
              <a:defRPr/>
            </a:pPr>
            <a:r>
              <a:rPr lang="en-US" baseline="0" dirty="0"/>
              <a:t>Bar color corresponds to the project phase where the error was introduced.</a:t>
            </a:r>
          </a:p>
          <a:p>
            <a:pPr defTabSz="931706">
              <a:defRPr/>
            </a:pPr>
            <a:endParaRPr lang="en-US" baseline="0" dirty="0"/>
          </a:p>
          <a:p>
            <a:pPr defTabSz="931706">
              <a:defRPr/>
            </a:pPr>
            <a:r>
              <a:rPr lang="en-US" baseline="0" dirty="0"/>
              <a:t>So, finding errors early means we can develop our products cheaper and quicker, and that is why it is so important.</a:t>
            </a:r>
          </a:p>
          <a:p>
            <a:pPr defTabSz="931706">
              <a:defRPr/>
            </a:pPr>
            <a:endParaRPr lang="en-US" baseline="0" dirty="0"/>
          </a:p>
          <a:p>
            <a:endParaRPr lang="en-US" dirty="0"/>
          </a:p>
          <a:p>
            <a:endParaRPr lang="en-US" dirty="0"/>
          </a:p>
          <a:p>
            <a:r>
              <a:rPr lang="en-US" dirty="0"/>
              <a:t>[Note</a:t>
            </a:r>
            <a:r>
              <a:rPr lang="en-US" baseline="0" dirty="0"/>
              <a:t> to presenter: NASA study can be downloaded directly from http://sarpresults.ivv.nasa.gov/DownloadFile/24/10/Direct%20ROI%20of%20IV&amp;V%20ATS2003%20presentation.ppt</a:t>
            </a:r>
          </a:p>
          <a:p>
            <a:r>
              <a:rPr lang="en-US" baseline="0" dirty="0"/>
              <a:t>The saved version of the report (</a:t>
            </a:r>
            <a:r>
              <a:rPr lang="en-US" baseline="0" dirty="0" err="1"/>
              <a:t>powerpoint</a:t>
            </a:r>
            <a:r>
              <a:rPr lang="en-US" baseline="0" dirty="0"/>
              <a:t> file) is also available on the ECL).]</a:t>
            </a:r>
            <a:endParaRPr lang="en-US" dirty="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36019324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2019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0C119D-4C62-4E9F-847F-EF9AD08809D7}"/>
              </a:ext>
            </a:extLst>
          </p:cNvPr>
          <p:cNvSpPr/>
          <p:nvPr userDrawn="1"/>
        </p:nvSpPr>
        <p:spPr>
          <a:xfrm>
            <a:off x="0" y="0"/>
            <a:ext cx="12192000" cy="6858000"/>
          </a:xfrm>
          <a:prstGeom prst="rect">
            <a:avLst/>
          </a:prstGeom>
          <a:solidFill>
            <a:srgbClr val="004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836134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NiutwnUP-aI" TargetMode="External"/><Relationship Id="rId4" Type="http://schemas.openxmlformats.org/officeDocument/2006/relationships/image" Target="../media/image42.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tudentfile.portal.chalmers.se/" TargetMode="External"/><Relationship Id="rId2" Type="http://schemas.openxmlformats.org/officeDocument/2006/relationships/hyperlink" Target="https://se.mathworks.com/downloads/" TargetMode="Externa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3.xml.rels><?xml version="1.0" encoding="UTF-8" standalone="yes"?>
<Relationships xmlns="http://schemas.openxmlformats.org/package/2006/relationships"><Relationship Id="rId3" Type="http://schemas.openxmlformats.org/officeDocument/2006/relationships/hyperlink" Target="https://matlabacademy.mathworks.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nstagram.com/matlab_chalmers?igshid=xw5gw0v1crv2" TargetMode="External"/><Relationship Id="rId2" Type="http://schemas.openxmlformats.org/officeDocument/2006/relationships/hyperlink" Target="http://tiny.cc/matlabchalmers"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mailto:deepakg@student.chalmers.s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jpeg"/><Relationship Id="rId2" Type="http://schemas.openxmlformats.org/officeDocument/2006/relationships/notesSlide" Target="../notesSlides/notesSlide5.xml"/><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5" Type="http://schemas.openxmlformats.org/officeDocument/2006/relationships/image" Target="../media/image3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3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9965" y="1388435"/>
            <a:ext cx="10363200" cy="1828800"/>
          </a:xfrm>
        </p:spPr>
        <p:txBody>
          <a:bodyPr/>
          <a:lstStyle/>
          <a:p>
            <a:r>
              <a:rPr lang="en-US" dirty="0">
                <a:latin typeface="Arial"/>
                <a:cs typeface="Arial"/>
              </a:rPr>
              <a:t>MathWorks presents:</a:t>
            </a:r>
            <a:br>
              <a:rPr lang="en-US" dirty="0">
                <a:latin typeface="Arial"/>
                <a:cs typeface="Arial"/>
              </a:rPr>
            </a:br>
            <a:r>
              <a:rPr lang="en-US" b="1" dirty="0">
                <a:latin typeface="Arial"/>
                <a:cs typeface="Arial"/>
              </a:rPr>
              <a:t>Simulink Onramp and </a:t>
            </a:r>
            <a:br>
              <a:rPr lang="en-US" b="1" dirty="0">
                <a:latin typeface="Arial"/>
                <a:cs typeface="Arial"/>
              </a:rPr>
            </a:br>
            <a:r>
              <a:rPr lang="en-US" b="1" dirty="0">
                <a:latin typeface="Arial"/>
                <a:cs typeface="Arial"/>
              </a:rPr>
              <a:t>Introduction to Mini Drone Simulation Design</a:t>
            </a:r>
            <a:endParaRPr lang="en-US" dirty="0"/>
          </a:p>
        </p:txBody>
      </p:sp>
      <p:sp>
        <p:nvSpPr>
          <p:cNvPr id="3" name="Subtitle 2"/>
          <p:cNvSpPr>
            <a:spLocks noGrp="1"/>
          </p:cNvSpPr>
          <p:nvPr>
            <p:ph type="subTitle" idx="1"/>
          </p:nvPr>
        </p:nvSpPr>
        <p:spPr>
          <a:xfrm>
            <a:off x="569965" y="3454401"/>
            <a:ext cx="10363200" cy="685800"/>
          </a:xfrm>
        </p:spPr>
        <p:txBody>
          <a:bodyPr>
            <a:normAutofit fontScale="92500" lnSpcReduction="10000"/>
          </a:bodyPr>
          <a:lstStyle/>
          <a:p>
            <a:r>
              <a:rPr lang="en-US" sz="2000" b="1" dirty="0"/>
              <a:t>By, Deepak Guru Ganesan</a:t>
            </a:r>
          </a:p>
          <a:p>
            <a:r>
              <a:rPr lang="en-US" sz="2000" dirty="0"/>
              <a:t>MATLAB Student Ambassador at Chalmers</a:t>
            </a:r>
          </a:p>
        </p:txBody>
      </p:sp>
      <p:pic>
        <p:nvPicPr>
          <p:cNvPr id="5" name="Picture 4" descr="A picture containing drawing&#10;&#10;Description automatically generated">
            <a:extLst>
              <a:ext uri="{FF2B5EF4-FFF2-40B4-BE49-F238E27FC236}">
                <a16:creationId xmlns:a16="http://schemas.microsoft.com/office/drawing/2014/main" id="{643EA638-542B-489E-BFAA-33EB183A45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965" y="5029201"/>
            <a:ext cx="4306835" cy="1121250"/>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DB9F250C-BC1C-4FB2-B522-FE2292D2A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0" y="625550"/>
            <a:ext cx="3009900" cy="30099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Why use Simulink?</a:t>
            </a:r>
          </a:p>
        </p:txBody>
      </p:sp>
      <p:pic>
        <p:nvPicPr>
          <p:cNvPr id="30" name="Content Placeholder 29">
            <a:extLst>
              <a:ext uri="{FF2B5EF4-FFF2-40B4-BE49-F238E27FC236}">
                <a16:creationId xmlns:a16="http://schemas.microsoft.com/office/drawing/2014/main" id="{E72D6063-C460-4828-83FE-8B684468B8C4}"/>
              </a:ext>
            </a:extLst>
          </p:cNvPr>
          <p:cNvPicPr>
            <a:picLocks noGrp="1" noChangeAspect="1"/>
          </p:cNvPicPr>
          <p:nvPr>
            <p:ph sz="half" idx="10"/>
          </p:nvPr>
        </p:nvPicPr>
        <p:blipFill>
          <a:blip r:embed="rId3"/>
          <a:stretch>
            <a:fillRect/>
          </a:stretch>
        </p:blipFill>
        <p:spPr>
          <a:xfrm>
            <a:off x="5454241" y="1905000"/>
            <a:ext cx="6007922" cy="3657600"/>
          </a:xfrm>
          <a:prstGeom prst="rect">
            <a:avLst/>
          </a:prstGeom>
        </p:spPr>
      </p:pic>
      <p:sp>
        <p:nvSpPr>
          <p:cNvPr id="13" name="Text Placeholder 12">
            <a:extLst>
              <a:ext uri="{FF2B5EF4-FFF2-40B4-BE49-F238E27FC236}">
                <a16:creationId xmlns:a16="http://schemas.microsoft.com/office/drawing/2014/main" id="{02D4F7B2-FB81-4FDB-8043-CD44999B07B4}"/>
              </a:ext>
            </a:extLst>
          </p:cNvPr>
          <p:cNvSpPr>
            <a:spLocks noGrp="1"/>
          </p:cNvSpPr>
          <p:nvPr>
            <p:ph type="body" sz="quarter" idx="11"/>
          </p:nvPr>
        </p:nvSpPr>
        <p:spPr>
          <a:xfrm>
            <a:off x="599090" y="2057400"/>
            <a:ext cx="4419599" cy="3352800"/>
          </a:xfrm>
        </p:spPr>
        <p:txBody>
          <a:bodyPr anchor="t"/>
          <a:lstStyle/>
          <a:p>
            <a:pPr marL="342900" indent="-342900">
              <a:buFont typeface="Arial" panose="020B0604020202020204" pitchFamily="34" charset="0"/>
              <a:buChar char="•"/>
            </a:pPr>
            <a:r>
              <a:rPr lang="en-US" dirty="0"/>
              <a:t>Requirement errors are the most expensive to fix during the testing stages of a project</a:t>
            </a:r>
          </a:p>
          <a:p>
            <a:pPr marL="342900" indent="-342900">
              <a:buFont typeface="Arial" panose="020B0604020202020204" pitchFamily="34" charset="0"/>
              <a:buChar char="•"/>
            </a:pPr>
            <a:r>
              <a:rPr lang="en-US" dirty="0"/>
              <a:t>With Simulink you can reduce the time spent in the testing phase</a:t>
            </a:r>
          </a:p>
          <a:p>
            <a:pPr marL="342900" indent="-342900">
              <a:buFont typeface="Arial" panose="020B0604020202020204" pitchFamily="34" charset="0"/>
              <a:buChar char="•"/>
            </a:pPr>
            <a:r>
              <a:rPr lang="en-US" dirty="0"/>
              <a:t>Visualize, interact with, and test your system all in Simulink to find errors early</a:t>
            </a:r>
          </a:p>
        </p:txBody>
      </p:sp>
      <p:sp>
        <p:nvSpPr>
          <p:cNvPr id="34" name="Text Box 5"/>
          <p:cNvSpPr txBox="1">
            <a:spLocks noChangeArrowheads="1"/>
          </p:cNvSpPr>
          <p:nvPr/>
        </p:nvSpPr>
        <p:spPr bwMode="auto">
          <a:xfrm>
            <a:off x="5943600" y="5562600"/>
            <a:ext cx="5243715" cy="246221"/>
          </a:xfrm>
          <a:prstGeom prst="rect">
            <a:avLst/>
          </a:prstGeom>
          <a:noFill/>
          <a:ln w="9525">
            <a:noFill/>
            <a:miter lim="800000"/>
            <a:headEnd/>
            <a:tailEnd/>
          </a:ln>
        </p:spPr>
        <p:txBody>
          <a:bodyPr wrap="square">
            <a:spAutoFit/>
          </a:bodyPr>
          <a:lstStyle/>
          <a:p>
            <a:pPr>
              <a:spcBef>
                <a:spcPct val="20000"/>
              </a:spcBef>
              <a:buClr>
                <a:srgbClr val="215383"/>
              </a:buClr>
              <a:buSzPct val="75000"/>
              <a:buFont typeface="Wingdings" pitchFamily="2" charset="2"/>
              <a:buNone/>
            </a:pPr>
            <a:r>
              <a:rPr lang="en-US" sz="1000" dirty="0">
                <a:latin typeface="Arial" charset="0"/>
              </a:rPr>
              <a:t>Source: Return on Investment for Independent Verification &amp; Validation, NASA, 2004.</a:t>
            </a:r>
          </a:p>
        </p:txBody>
      </p:sp>
    </p:spTree>
    <p:extLst>
      <p:ext uri="{BB962C8B-B14F-4D97-AF65-F5344CB8AC3E}">
        <p14:creationId xmlns:p14="http://schemas.microsoft.com/office/powerpoint/2010/main" val="3227779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154B63FB-69F8-4D7B-8B92-BEB879DD0A4E}"/>
              </a:ext>
            </a:extLst>
          </p:cNvPr>
          <p:cNvPicPr>
            <a:picLocks noGrp="1" noRot="1" noChangeAspect="1"/>
          </p:cNvPicPr>
          <p:nvPr>
            <p:ph idx="1"/>
            <a:videoFile r:link="rId1"/>
          </p:nvPr>
        </p:nvPicPr>
        <p:blipFill>
          <a:blip r:embed="rId4"/>
          <a:stretch>
            <a:fillRect/>
          </a:stretch>
        </p:blipFill>
        <p:spPr>
          <a:xfrm>
            <a:off x="2057400" y="342900"/>
            <a:ext cx="8229598" cy="6172199"/>
          </a:xfrm>
          <a:prstGeom prst="rect">
            <a:avLst/>
          </a:prstGeom>
        </p:spPr>
      </p:pic>
    </p:spTree>
    <p:extLst>
      <p:ext uri="{BB962C8B-B14F-4D97-AF65-F5344CB8AC3E}">
        <p14:creationId xmlns:p14="http://schemas.microsoft.com/office/powerpoint/2010/main" val="848252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FB6FB78C-9C62-49BD-B16A-69E29010CF82}"/>
              </a:ext>
            </a:extLst>
          </p:cNvPr>
          <p:cNvPicPr>
            <a:picLocks noChangeAspect="1"/>
          </p:cNvPicPr>
          <p:nvPr/>
        </p:nvPicPr>
        <p:blipFill>
          <a:blip r:embed="rId3">
            <a:alphaModFix amt="41000"/>
            <a:extLst>
              <a:ext uri="{28A0092B-C50C-407E-A947-70E740481C1C}">
                <a14:useLocalDpi xmlns:a14="http://schemas.microsoft.com/office/drawing/2010/main" val="0"/>
              </a:ext>
            </a:extLst>
          </a:blip>
          <a:stretch>
            <a:fillRect/>
          </a:stretch>
        </p:blipFill>
        <p:spPr>
          <a:xfrm>
            <a:off x="7543800" y="685800"/>
            <a:ext cx="4419600" cy="4419600"/>
          </a:xfrm>
          <a:prstGeom prst="rect">
            <a:avLst/>
          </a:prstGeom>
        </p:spPr>
      </p:pic>
      <p:sp>
        <p:nvSpPr>
          <p:cNvPr id="2" name="Title 1">
            <a:extLst>
              <a:ext uri="{FF2B5EF4-FFF2-40B4-BE49-F238E27FC236}">
                <a16:creationId xmlns:a16="http://schemas.microsoft.com/office/drawing/2014/main" id="{2CFC104B-0A2E-4AFC-8511-6801BDB4C861}"/>
              </a:ext>
            </a:extLst>
          </p:cNvPr>
          <p:cNvSpPr>
            <a:spLocks noGrp="1"/>
          </p:cNvSpPr>
          <p:nvPr>
            <p:ph type="title"/>
          </p:nvPr>
        </p:nvSpPr>
        <p:spPr>
          <a:xfrm>
            <a:off x="-381000" y="3413429"/>
            <a:ext cx="10769600" cy="518491"/>
          </a:xfrm>
        </p:spPr>
        <p:txBody>
          <a:bodyPr/>
          <a:lstStyle/>
          <a:p>
            <a:pPr algn="ctr"/>
            <a:r>
              <a:rPr lang="en-US" sz="5400" dirty="0"/>
              <a:t>How does Simulink look like?</a:t>
            </a:r>
            <a:endParaRPr lang="en-SE" sz="5400" dirty="0"/>
          </a:p>
        </p:txBody>
      </p:sp>
    </p:spTree>
    <p:extLst>
      <p:ext uri="{BB962C8B-B14F-4D97-AF65-F5344CB8AC3E}">
        <p14:creationId xmlns:p14="http://schemas.microsoft.com/office/powerpoint/2010/main" val="2369334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10;&#10;Description automatically generated">
            <a:extLst>
              <a:ext uri="{FF2B5EF4-FFF2-40B4-BE49-F238E27FC236}">
                <a16:creationId xmlns:a16="http://schemas.microsoft.com/office/drawing/2014/main" id="{E5713370-C0BD-485E-90C8-7470D61A6B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084" y="0"/>
            <a:ext cx="11777831" cy="6275376"/>
          </a:xfrm>
        </p:spPr>
      </p:pic>
    </p:spTree>
    <p:extLst>
      <p:ext uri="{BB962C8B-B14F-4D97-AF65-F5344CB8AC3E}">
        <p14:creationId xmlns:p14="http://schemas.microsoft.com/office/powerpoint/2010/main" val="1333765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F3E0A53B-2C4C-406F-A30E-3AB6BC523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1" y="3711286"/>
            <a:ext cx="8001000" cy="2460914"/>
          </a:xfrm>
          <a:prstGeom prst="rect">
            <a:avLst/>
          </a:prstGeom>
        </p:spPr>
      </p:pic>
      <p:sp>
        <p:nvSpPr>
          <p:cNvPr id="2" name="Title 1">
            <a:extLst>
              <a:ext uri="{FF2B5EF4-FFF2-40B4-BE49-F238E27FC236}">
                <a16:creationId xmlns:a16="http://schemas.microsoft.com/office/drawing/2014/main" id="{CC007D4F-693F-4EED-905C-E175E68BB919}"/>
              </a:ext>
            </a:extLst>
          </p:cNvPr>
          <p:cNvSpPr>
            <a:spLocks noGrp="1"/>
          </p:cNvSpPr>
          <p:nvPr>
            <p:ph type="title"/>
          </p:nvPr>
        </p:nvSpPr>
        <p:spPr/>
        <p:txBody>
          <a:bodyPr/>
          <a:lstStyle/>
          <a:p>
            <a:r>
              <a:rPr lang="en-US" dirty="0"/>
              <a:t>Why do you need Simulink?</a:t>
            </a:r>
            <a:endParaRPr lang="en-SE" dirty="0"/>
          </a:p>
        </p:txBody>
      </p:sp>
      <p:sp>
        <p:nvSpPr>
          <p:cNvPr id="3" name="Content Placeholder 2">
            <a:extLst>
              <a:ext uri="{FF2B5EF4-FFF2-40B4-BE49-F238E27FC236}">
                <a16:creationId xmlns:a16="http://schemas.microsoft.com/office/drawing/2014/main" id="{3642D6D3-28F3-4EF6-A2E2-8B0BD8EF87AD}"/>
              </a:ext>
            </a:extLst>
          </p:cNvPr>
          <p:cNvSpPr>
            <a:spLocks noGrp="1"/>
          </p:cNvSpPr>
          <p:nvPr>
            <p:ph idx="1"/>
          </p:nvPr>
        </p:nvSpPr>
        <p:spPr/>
        <p:txBody>
          <a:bodyPr/>
          <a:lstStyle/>
          <a:p>
            <a:r>
              <a:rPr lang="en-US" dirty="0"/>
              <a:t>One of the most sought-after skill for an engineer.</a:t>
            </a:r>
          </a:p>
          <a:p>
            <a:r>
              <a:rPr lang="en-US" dirty="0"/>
              <a:t>Rapid prototyping for your project.</a:t>
            </a:r>
          </a:p>
          <a:p>
            <a:r>
              <a:rPr lang="en-US" dirty="0"/>
              <a:t>Develop, interface between different hardware.</a:t>
            </a:r>
          </a:p>
          <a:p>
            <a:r>
              <a:rPr lang="en-US" dirty="0"/>
              <a:t>Wide range of applications.</a:t>
            </a:r>
            <a:endParaRPr lang="en-SE" dirty="0"/>
          </a:p>
        </p:txBody>
      </p:sp>
      <p:sp>
        <p:nvSpPr>
          <p:cNvPr id="4" name="Oval 3">
            <a:extLst>
              <a:ext uri="{FF2B5EF4-FFF2-40B4-BE49-F238E27FC236}">
                <a16:creationId xmlns:a16="http://schemas.microsoft.com/office/drawing/2014/main" id="{D97765B1-50AB-43B0-A460-A4AE1281EFE8}"/>
              </a:ext>
            </a:extLst>
          </p:cNvPr>
          <p:cNvSpPr/>
          <p:nvPr/>
        </p:nvSpPr>
        <p:spPr>
          <a:xfrm>
            <a:off x="2895600" y="5791200"/>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b="1" dirty="0">
              <a:latin typeface="Arial" pitchFamily="34" charset="0"/>
              <a:cs typeface="Arial" pitchFamily="34" charset="0"/>
            </a:endParaRPr>
          </a:p>
        </p:txBody>
      </p:sp>
      <p:cxnSp>
        <p:nvCxnSpPr>
          <p:cNvPr id="9" name="Straight Arrow Connector 8">
            <a:extLst>
              <a:ext uri="{FF2B5EF4-FFF2-40B4-BE49-F238E27FC236}">
                <a16:creationId xmlns:a16="http://schemas.microsoft.com/office/drawing/2014/main" id="{A6617DD6-79AA-472B-9631-E0DF7CB7FE96}"/>
              </a:ext>
            </a:extLst>
          </p:cNvPr>
          <p:cNvCxnSpPr/>
          <p:nvPr/>
        </p:nvCxnSpPr>
        <p:spPr>
          <a:xfrm flipV="1">
            <a:off x="812796" y="6019800"/>
            <a:ext cx="1980000" cy="3960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2991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CC72-78C1-4BF9-91F6-AC92AD87DCCE}"/>
              </a:ext>
            </a:extLst>
          </p:cNvPr>
          <p:cNvSpPr>
            <a:spLocks noGrp="1"/>
          </p:cNvSpPr>
          <p:nvPr>
            <p:ph type="title"/>
          </p:nvPr>
        </p:nvSpPr>
        <p:spPr/>
        <p:txBody>
          <a:bodyPr/>
          <a:lstStyle/>
          <a:p>
            <a:pPr algn="ctr"/>
            <a:r>
              <a:rPr lang="en-US" dirty="0"/>
              <a:t>Introduction Tutorial and Demos</a:t>
            </a:r>
            <a:endParaRPr lang="en-SE" dirty="0"/>
          </a:p>
        </p:txBody>
      </p:sp>
      <p:sp>
        <p:nvSpPr>
          <p:cNvPr id="3" name="Content Placeholder 2">
            <a:extLst>
              <a:ext uri="{FF2B5EF4-FFF2-40B4-BE49-F238E27FC236}">
                <a16:creationId xmlns:a16="http://schemas.microsoft.com/office/drawing/2014/main" id="{993B4473-7A22-4AD1-A47A-28AA17EBA26A}"/>
              </a:ext>
            </a:extLst>
          </p:cNvPr>
          <p:cNvSpPr>
            <a:spLocks noGrp="1"/>
          </p:cNvSpPr>
          <p:nvPr>
            <p:ph idx="1"/>
          </p:nvPr>
        </p:nvSpPr>
        <p:spPr/>
        <p:txBody>
          <a:bodyPr/>
          <a:lstStyle/>
          <a:p>
            <a:r>
              <a:rPr lang="en-US" dirty="0"/>
              <a:t>Simulink Tutorial</a:t>
            </a:r>
          </a:p>
          <a:p>
            <a:r>
              <a:rPr lang="en-US" dirty="0"/>
              <a:t>Lane departure warning – </a:t>
            </a:r>
            <a:r>
              <a:rPr lang="en-US" dirty="0" err="1"/>
              <a:t>vipldws</a:t>
            </a:r>
            <a:endParaRPr lang="en-US" dirty="0"/>
          </a:p>
          <a:p>
            <a:r>
              <a:rPr lang="en-US" dirty="0"/>
              <a:t>Bar code recognition - </a:t>
            </a:r>
            <a:r>
              <a:rPr lang="en-US" dirty="0" err="1"/>
              <a:t>vipbarcoderecognition</a:t>
            </a:r>
            <a:endParaRPr lang="en-US" dirty="0"/>
          </a:p>
          <a:p>
            <a:endParaRPr lang="en-US" dirty="0"/>
          </a:p>
          <a:p>
            <a:pPr marL="0" indent="0">
              <a:buNone/>
            </a:pPr>
            <a:endParaRPr lang="en-SE" dirty="0"/>
          </a:p>
        </p:txBody>
      </p:sp>
    </p:spTree>
    <p:extLst>
      <p:ext uri="{BB962C8B-B14F-4D97-AF65-F5344CB8AC3E}">
        <p14:creationId xmlns:p14="http://schemas.microsoft.com/office/powerpoint/2010/main" val="4065868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101702-3BCB-4678-911E-5D8CDA37ECC3}"/>
              </a:ext>
            </a:extLst>
          </p:cNvPr>
          <p:cNvPicPr>
            <a:picLocks noGrp="1" noChangeAspect="1"/>
          </p:cNvPicPr>
          <p:nvPr>
            <p:ph idx="1"/>
          </p:nvPr>
        </p:nvPicPr>
        <p:blipFill rotWithShape="1">
          <a:blip r:embed="rId2"/>
          <a:srcRect l="8049" t="16394" r="10224" b="6558"/>
          <a:stretch/>
        </p:blipFill>
        <p:spPr>
          <a:xfrm>
            <a:off x="762000" y="914400"/>
            <a:ext cx="10515600" cy="5715000"/>
          </a:xfrm>
        </p:spPr>
      </p:pic>
      <p:sp>
        <p:nvSpPr>
          <p:cNvPr id="6" name="TextBox 5">
            <a:extLst>
              <a:ext uri="{FF2B5EF4-FFF2-40B4-BE49-F238E27FC236}">
                <a16:creationId xmlns:a16="http://schemas.microsoft.com/office/drawing/2014/main" id="{245CD8F0-9D2E-40AF-AE52-93A1B074C245}"/>
              </a:ext>
            </a:extLst>
          </p:cNvPr>
          <p:cNvSpPr txBox="1"/>
          <p:nvPr/>
        </p:nvSpPr>
        <p:spPr>
          <a:xfrm>
            <a:off x="381000" y="381000"/>
            <a:ext cx="9067800" cy="461665"/>
          </a:xfrm>
          <a:prstGeom prst="rect">
            <a:avLst/>
          </a:prstGeom>
          <a:noFill/>
        </p:spPr>
        <p:txBody>
          <a:bodyPr wrap="square" rtlCol="0">
            <a:spAutoFit/>
          </a:bodyPr>
          <a:lstStyle/>
          <a:p>
            <a:r>
              <a:rPr lang="en-US" sz="2400" dirty="0" err="1">
                <a:solidFill>
                  <a:schemeClr val="tx2"/>
                </a:solidFill>
                <a:latin typeface="Arial" pitchFamily="34" charset="0"/>
                <a:cs typeface="Arial" pitchFamily="34" charset="0"/>
              </a:rPr>
              <a:t>Mathworks</a:t>
            </a:r>
            <a:r>
              <a:rPr lang="en-US" sz="2400" dirty="0">
                <a:solidFill>
                  <a:schemeClr val="tx2"/>
                </a:solidFill>
                <a:latin typeface="Arial" pitchFamily="34" charset="0"/>
                <a:cs typeface="Arial" pitchFamily="34" charset="0"/>
              </a:rPr>
              <a:t> </a:t>
            </a:r>
            <a:r>
              <a:rPr lang="en-US" sz="2400" dirty="0" err="1">
                <a:solidFill>
                  <a:schemeClr val="tx2"/>
                </a:solidFill>
                <a:latin typeface="Arial" pitchFamily="34" charset="0"/>
                <a:cs typeface="Arial" pitchFamily="34" charset="0"/>
              </a:rPr>
              <a:t>Minidrone</a:t>
            </a:r>
            <a:r>
              <a:rPr lang="en-US" sz="2400" dirty="0">
                <a:solidFill>
                  <a:schemeClr val="tx2"/>
                </a:solidFill>
                <a:latin typeface="Arial" pitchFamily="34" charset="0"/>
                <a:cs typeface="Arial" pitchFamily="34" charset="0"/>
              </a:rPr>
              <a:t> Competition 2021</a:t>
            </a:r>
            <a:endParaRPr lang="en-SE" sz="24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959739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6954-8E9B-4046-B95B-4D1610D1DCD3}"/>
              </a:ext>
            </a:extLst>
          </p:cNvPr>
          <p:cNvSpPr>
            <a:spLocks noGrp="1"/>
          </p:cNvSpPr>
          <p:nvPr>
            <p:ph type="title"/>
          </p:nvPr>
        </p:nvSpPr>
        <p:spPr/>
        <p:txBody>
          <a:bodyPr/>
          <a:lstStyle/>
          <a:p>
            <a:r>
              <a:rPr lang="en-US" dirty="0"/>
              <a:t>Competition Overview </a:t>
            </a:r>
            <a:endParaRPr lang="en-SE" dirty="0"/>
          </a:p>
        </p:txBody>
      </p:sp>
      <p:sp>
        <p:nvSpPr>
          <p:cNvPr id="3" name="Content Placeholder 2">
            <a:extLst>
              <a:ext uri="{FF2B5EF4-FFF2-40B4-BE49-F238E27FC236}">
                <a16:creationId xmlns:a16="http://schemas.microsoft.com/office/drawing/2014/main" id="{04380441-BFD2-43E8-97BE-8E68DBFE941D}"/>
              </a:ext>
            </a:extLst>
          </p:cNvPr>
          <p:cNvSpPr>
            <a:spLocks noGrp="1"/>
          </p:cNvSpPr>
          <p:nvPr>
            <p:ph idx="1"/>
          </p:nvPr>
        </p:nvSpPr>
        <p:spPr/>
        <p:txBody>
          <a:bodyPr/>
          <a:lstStyle/>
          <a:p>
            <a:pPr marL="0" indent="0">
              <a:buNone/>
            </a:pPr>
            <a:r>
              <a:rPr lang="en-US" dirty="0"/>
              <a:t>The competition consists of two rounds: </a:t>
            </a:r>
          </a:p>
          <a:p>
            <a:pPr marL="0" indent="0">
              <a:buNone/>
            </a:pPr>
            <a:r>
              <a:rPr lang="en-US" b="1" dirty="0"/>
              <a:t>Round 1 </a:t>
            </a:r>
          </a:p>
          <a:p>
            <a:r>
              <a:rPr lang="en-US" dirty="0"/>
              <a:t>Simulation Round Teams will work virtually on designing a </a:t>
            </a:r>
            <a:r>
              <a:rPr lang="en-US" dirty="0" err="1"/>
              <a:t>Minidrone</a:t>
            </a:r>
            <a:r>
              <a:rPr lang="en-US" dirty="0"/>
              <a:t> line follower algorithm. Teams will need to use their modeling skills to refine a Simulink model. </a:t>
            </a:r>
          </a:p>
          <a:p>
            <a:pPr marL="0" indent="0">
              <a:buNone/>
            </a:pPr>
            <a:endParaRPr lang="en-US" b="1" dirty="0"/>
          </a:p>
          <a:p>
            <a:pPr marL="0" indent="0">
              <a:buNone/>
            </a:pPr>
            <a:r>
              <a:rPr lang="en-US" b="1" dirty="0"/>
              <a:t>Round 2 </a:t>
            </a:r>
          </a:p>
          <a:p>
            <a:r>
              <a:rPr lang="en-US" dirty="0"/>
              <a:t>Simulation and Hardware Deployment Round or</a:t>
            </a:r>
          </a:p>
          <a:p>
            <a:r>
              <a:rPr lang="en-US" dirty="0"/>
              <a:t>Virtual Round</a:t>
            </a:r>
            <a:endParaRPr lang="en-SE" dirty="0"/>
          </a:p>
        </p:txBody>
      </p:sp>
    </p:spTree>
    <p:extLst>
      <p:ext uri="{BB962C8B-B14F-4D97-AF65-F5344CB8AC3E}">
        <p14:creationId xmlns:p14="http://schemas.microsoft.com/office/powerpoint/2010/main" val="266150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D508-E104-4E37-880D-341DDE6752E2}"/>
              </a:ext>
            </a:extLst>
          </p:cNvPr>
          <p:cNvSpPr>
            <a:spLocks noGrp="1"/>
          </p:cNvSpPr>
          <p:nvPr>
            <p:ph type="title"/>
          </p:nvPr>
        </p:nvSpPr>
        <p:spPr>
          <a:xfrm>
            <a:off x="2082799" y="457200"/>
            <a:ext cx="8026402" cy="990600"/>
          </a:xfrm>
        </p:spPr>
        <p:txBody>
          <a:bodyPr/>
          <a:lstStyle/>
          <a:p>
            <a:pPr algn="ctr"/>
            <a:r>
              <a:rPr lang="en-US" dirty="0"/>
              <a:t>MathWorks </a:t>
            </a:r>
            <a:r>
              <a:rPr lang="en-US" dirty="0" err="1"/>
              <a:t>Minidrone</a:t>
            </a:r>
            <a:r>
              <a:rPr lang="en-US" dirty="0"/>
              <a:t> Simulation Competition Nordics and Baltics 2021 </a:t>
            </a:r>
            <a:endParaRPr lang="en-SE" dirty="0"/>
          </a:p>
        </p:txBody>
      </p:sp>
      <p:pic>
        <p:nvPicPr>
          <p:cNvPr id="5" name="Content Placeholder 4" descr="Table&#10;&#10;Description automatically generated">
            <a:extLst>
              <a:ext uri="{FF2B5EF4-FFF2-40B4-BE49-F238E27FC236}">
                <a16:creationId xmlns:a16="http://schemas.microsoft.com/office/drawing/2014/main" id="{72BE316E-2251-4E64-8652-178BE9F83C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8523" y="1600200"/>
            <a:ext cx="8134954" cy="4800600"/>
          </a:xfrm>
        </p:spPr>
      </p:pic>
    </p:spTree>
    <p:extLst>
      <p:ext uri="{BB962C8B-B14F-4D97-AF65-F5344CB8AC3E}">
        <p14:creationId xmlns:p14="http://schemas.microsoft.com/office/powerpoint/2010/main" val="4143479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E501-24C5-48DA-812A-99F2388C5763}"/>
              </a:ext>
            </a:extLst>
          </p:cNvPr>
          <p:cNvSpPr>
            <a:spLocks noGrp="1"/>
          </p:cNvSpPr>
          <p:nvPr>
            <p:ph type="title"/>
          </p:nvPr>
        </p:nvSpPr>
        <p:spPr/>
        <p:txBody>
          <a:bodyPr/>
          <a:lstStyle/>
          <a:p>
            <a:r>
              <a:rPr lang="en-US" dirty="0"/>
              <a:t>Video Interface of the Parrot </a:t>
            </a:r>
            <a:r>
              <a:rPr lang="en-US" dirty="0" err="1"/>
              <a:t>Minidrone</a:t>
            </a:r>
            <a:endParaRPr lang="en-SE" dirty="0"/>
          </a:p>
        </p:txBody>
      </p:sp>
      <p:pic>
        <p:nvPicPr>
          <p:cNvPr id="5" name="Content Placeholder 4" descr="Graphical user interface&#10;&#10;Description automatically generated">
            <a:extLst>
              <a:ext uri="{FF2B5EF4-FFF2-40B4-BE49-F238E27FC236}">
                <a16:creationId xmlns:a16="http://schemas.microsoft.com/office/drawing/2014/main" id="{BDC57BDB-5377-4528-B5A8-138B2D4A9F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5180" y="1600200"/>
            <a:ext cx="5138440" cy="4648200"/>
          </a:xfrm>
        </p:spPr>
      </p:pic>
    </p:spTree>
    <p:extLst>
      <p:ext uri="{BB962C8B-B14F-4D97-AF65-F5344CB8AC3E}">
        <p14:creationId xmlns:p14="http://schemas.microsoft.com/office/powerpoint/2010/main" val="2607609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Agenda</a:t>
            </a:r>
          </a:p>
        </p:txBody>
      </p:sp>
      <p:sp>
        <p:nvSpPr>
          <p:cNvPr id="38" name="Content Placeholder 37"/>
          <p:cNvSpPr>
            <a:spLocks noGrp="1"/>
          </p:cNvSpPr>
          <p:nvPr>
            <p:ph idx="1"/>
          </p:nvPr>
        </p:nvSpPr>
        <p:spPr/>
        <p:txBody>
          <a:bodyPr/>
          <a:lstStyle/>
          <a:p>
            <a:r>
              <a:rPr lang="en-US" dirty="0"/>
              <a:t>Who am I?</a:t>
            </a:r>
          </a:p>
          <a:p>
            <a:r>
              <a:rPr lang="en-US" dirty="0"/>
              <a:t>MathWorks</a:t>
            </a:r>
          </a:p>
          <a:p>
            <a:r>
              <a:rPr lang="en-US" dirty="0"/>
              <a:t>What is Simulink?</a:t>
            </a:r>
          </a:p>
          <a:p>
            <a:r>
              <a:rPr lang="en-US" dirty="0"/>
              <a:t>Overview</a:t>
            </a:r>
          </a:p>
          <a:p>
            <a:r>
              <a:rPr lang="en-US" dirty="0"/>
              <a:t>Tutorials and Demo</a:t>
            </a:r>
          </a:p>
          <a:p>
            <a:r>
              <a:rPr lang="en-US" dirty="0"/>
              <a:t>Introduction to the Mini Drone Competition </a:t>
            </a:r>
          </a:p>
          <a:p>
            <a:r>
              <a:rPr lang="en-US" dirty="0"/>
              <a:t>Cody Competition Winners</a:t>
            </a:r>
          </a:p>
          <a:p>
            <a:r>
              <a:rPr lang="en-US" dirty="0"/>
              <a:t>Kahoot Quiz!!</a:t>
            </a:r>
          </a:p>
          <a:p>
            <a:r>
              <a:rPr lang="en-US" dirty="0"/>
              <a:t>MATLAB Central community</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954A-B8C5-48FE-A8DD-819066530AE6}"/>
              </a:ext>
            </a:extLst>
          </p:cNvPr>
          <p:cNvSpPr>
            <a:spLocks noGrp="1"/>
          </p:cNvSpPr>
          <p:nvPr>
            <p:ph type="title"/>
          </p:nvPr>
        </p:nvSpPr>
        <p:spPr>
          <a:xfrm>
            <a:off x="228600" y="152400"/>
            <a:ext cx="10769600" cy="990600"/>
          </a:xfrm>
        </p:spPr>
        <p:txBody>
          <a:bodyPr/>
          <a:lstStyle/>
          <a:p>
            <a:r>
              <a:rPr lang="en-US" dirty="0"/>
              <a:t>Leaderboard for the Cody Competition </a:t>
            </a:r>
            <a:endParaRPr lang="en-SE" dirty="0"/>
          </a:p>
        </p:txBody>
      </p:sp>
      <p:pic>
        <p:nvPicPr>
          <p:cNvPr id="5" name="Content Placeholder 4" descr="Table&#10;&#10;Description automatically generated">
            <a:extLst>
              <a:ext uri="{FF2B5EF4-FFF2-40B4-BE49-F238E27FC236}">
                <a16:creationId xmlns:a16="http://schemas.microsoft.com/office/drawing/2014/main" id="{67AFCB4B-1E4A-4AEF-87A9-80A1BB1F8E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032" y="697984"/>
            <a:ext cx="10925936" cy="6145839"/>
          </a:xfrm>
        </p:spPr>
      </p:pic>
    </p:spTree>
    <p:extLst>
      <p:ext uri="{BB962C8B-B14F-4D97-AF65-F5344CB8AC3E}">
        <p14:creationId xmlns:p14="http://schemas.microsoft.com/office/powerpoint/2010/main" val="1912996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CA34-572C-46BF-9A1F-A110DAFA84AF}"/>
              </a:ext>
            </a:extLst>
          </p:cNvPr>
          <p:cNvSpPr>
            <a:spLocks noGrp="1"/>
          </p:cNvSpPr>
          <p:nvPr>
            <p:ph type="title"/>
          </p:nvPr>
        </p:nvSpPr>
        <p:spPr>
          <a:xfrm>
            <a:off x="609602" y="435935"/>
            <a:ext cx="10769600" cy="990600"/>
          </a:xfrm>
        </p:spPr>
        <p:txBody>
          <a:bodyPr/>
          <a:lstStyle/>
          <a:p>
            <a:r>
              <a:rPr lang="en-US" dirty="0"/>
              <a:t>MATLAB Cody Challenge Winners</a:t>
            </a:r>
            <a:endParaRPr lang="en-SE" dirty="0"/>
          </a:p>
        </p:txBody>
      </p:sp>
      <p:sp>
        <p:nvSpPr>
          <p:cNvPr id="3" name="Content Placeholder 2">
            <a:extLst>
              <a:ext uri="{FF2B5EF4-FFF2-40B4-BE49-F238E27FC236}">
                <a16:creationId xmlns:a16="http://schemas.microsoft.com/office/drawing/2014/main" id="{EA60AEE7-268E-4E78-A4DA-028621D7CE0B}"/>
              </a:ext>
            </a:extLst>
          </p:cNvPr>
          <p:cNvSpPr>
            <a:spLocks noGrp="1"/>
          </p:cNvSpPr>
          <p:nvPr>
            <p:ph idx="1"/>
          </p:nvPr>
        </p:nvSpPr>
        <p:spPr/>
        <p:txBody>
          <a:bodyPr/>
          <a:lstStyle/>
          <a:p>
            <a:pPr marL="0" indent="0">
              <a:buNone/>
            </a:pPr>
            <a:r>
              <a:rPr lang="en-IN" dirty="0"/>
              <a:t>The top 5 students get an Amazon Gift Card worth 150 SEK. </a:t>
            </a:r>
          </a:p>
          <a:p>
            <a:endParaRPr lang="en-IN" dirty="0"/>
          </a:p>
          <a:p>
            <a:r>
              <a:rPr lang="en-US" dirty="0"/>
              <a:t>Fredrik </a:t>
            </a:r>
            <a:r>
              <a:rPr lang="en-US" dirty="0" err="1"/>
              <a:t>Hallhagen</a:t>
            </a:r>
            <a:r>
              <a:rPr lang="en-US" dirty="0"/>
              <a:t> </a:t>
            </a:r>
          </a:p>
          <a:p>
            <a:r>
              <a:rPr lang="en-US" dirty="0"/>
              <a:t>Viktor </a:t>
            </a:r>
            <a:r>
              <a:rPr lang="en-US" dirty="0" err="1"/>
              <a:t>Lilja</a:t>
            </a:r>
            <a:endParaRPr lang="en-US" dirty="0"/>
          </a:p>
          <a:p>
            <a:r>
              <a:rPr lang="en-US" dirty="0" err="1"/>
              <a:t>Savya</a:t>
            </a:r>
            <a:r>
              <a:rPr lang="en-US" dirty="0"/>
              <a:t> Sachi Gupta</a:t>
            </a:r>
          </a:p>
          <a:p>
            <a:r>
              <a:rPr lang="en-US" dirty="0" err="1"/>
              <a:t>Thanisorn</a:t>
            </a:r>
            <a:r>
              <a:rPr lang="en-US" dirty="0"/>
              <a:t> </a:t>
            </a:r>
            <a:r>
              <a:rPr lang="en-US" dirty="0" err="1"/>
              <a:t>Sriudomporn</a:t>
            </a:r>
            <a:endParaRPr lang="en-US" dirty="0"/>
          </a:p>
          <a:p>
            <a:r>
              <a:rPr lang="en-US" dirty="0" err="1"/>
              <a:t>Yaswanth</a:t>
            </a:r>
            <a:r>
              <a:rPr lang="en-US" dirty="0"/>
              <a:t> Sai </a:t>
            </a:r>
            <a:r>
              <a:rPr lang="en-US" dirty="0" err="1"/>
              <a:t>Tenneru</a:t>
            </a:r>
            <a:endParaRPr lang="en-US" dirty="0"/>
          </a:p>
          <a:p>
            <a:endParaRPr lang="en-US" dirty="0"/>
          </a:p>
          <a:p>
            <a:endParaRPr lang="en-SE" dirty="0"/>
          </a:p>
        </p:txBody>
      </p:sp>
    </p:spTree>
    <p:extLst>
      <p:ext uri="{BB962C8B-B14F-4D97-AF65-F5344CB8AC3E}">
        <p14:creationId xmlns:p14="http://schemas.microsoft.com/office/powerpoint/2010/main" val="421636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42CA-0803-492A-A29A-B03AC2C13F95}"/>
              </a:ext>
            </a:extLst>
          </p:cNvPr>
          <p:cNvSpPr>
            <a:spLocks noGrp="1"/>
          </p:cNvSpPr>
          <p:nvPr>
            <p:ph type="title"/>
          </p:nvPr>
        </p:nvSpPr>
        <p:spPr/>
        <p:txBody>
          <a:bodyPr/>
          <a:lstStyle/>
          <a:p>
            <a:r>
              <a:rPr lang="en-US" dirty="0"/>
              <a:t>How to get Simulink?</a:t>
            </a:r>
            <a:endParaRPr lang="en-SE" dirty="0"/>
          </a:p>
        </p:txBody>
      </p:sp>
      <p:sp>
        <p:nvSpPr>
          <p:cNvPr id="3" name="Content Placeholder 2">
            <a:extLst>
              <a:ext uri="{FF2B5EF4-FFF2-40B4-BE49-F238E27FC236}">
                <a16:creationId xmlns:a16="http://schemas.microsoft.com/office/drawing/2014/main" id="{BEAA1C64-AC13-498A-9B4A-2E92C25325F2}"/>
              </a:ext>
            </a:extLst>
          </p:cNvPr>
          <p:cNvSpPr>
            <a:spLocks noGrp="1"/>
          </p:cNvSpPr>
          <p:nvPr>
            <p:ph idx="1"/>
          </p:nvPr>
        </p:nvSpPr>
        <p:spPr>
          <a:xfrm>
            <a:off x="609602" y="1600200"/>
            <a:ext cx="10769600" cy="4648200"/>
          </a:xfrm>
        </p:spPr>
        <p:txBody>
          <a:bodyPr/>
          <a:lstStyle/>
          <a:p>
            <a:r>
              <a:rPr lang="en-US" dirty="0"/>
              <a:t>Student at Chalmers are entitled with a free license of MATLAB/Simulink with the student account.</a:t>
            </a:r>
          </a:p>
          <a:p>
            <a:r>
              <a:rPr lang="en-US" dirty="0"/>
              <a:t>Free toolboxes.</a:t>
            </a:r>
            <a:endParaRPr lang="en-SE" dirty="0"/>
          </a:p>
          <a:p>
            <a:r>
              <a:rPr lang="en-US" dirty="0"/>
              <a:t>Download MATLAB from </a:t>
            </a:r>
            <a:r>
              <a:rPr lang="en-US" dirty="0">
                <a:hlinkClick r:id="rId2"/>
              </a:rPr>
              <a:t>https://se.mathworks.com/downloads/</a:t>
            </a:r>
            <a:endParaRPr lang="en-US" dirty="0"/>
          </a:p>
          <a:p>
            <a:r>
              <a:rPr lang="en-US" dirty="0"/>
              <a:t>Available on different platforms like Windows, Mac etc.</a:t>
            </a:r>
          </a:p>
          <a:p>
            <a:r>
              <a:rPr lang="en-US" dirty="0"/>
              <a:t>Instructions to download and install: </a:t>
            </a:r>
            <a:r>
              <a:rPr lang="en-IN" dirty="0">
                <a:hlinkClick r:id="rId3"/>
              </a:rPr>
              <a:t>https://studentfile.portal.chalmers.se/</a:t>
            </a:r>
            <a:endParaRPr lang="en-US" dirty="0"/>
          </a:p>
          <a:p>
            <a:endParaRPr lang="en-SE" dirty="0"/>
          </a:p>
        </p:txBody>
      </p:sp>
      <p:pic>
        <p:nvPicPr>
          <p:cNvPr id="6" name="Picture 5" descr="A close up of a mans face&#10;&#10;Description automatically generated">
            <a:extLst>
              <a:ext uri="{FF2B5EF4-FFF2-40B4-BE49-F238E27FC236}">
                <a16:creationId xmlns:a16="http://schemas.microsoft.com/office/drawing/2014/main" id="{381E3497-E154-4458-A4AC-B6F9FB1674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5702" y="4495800"/>
            <a:ext cx="2057400" cy="2057400"/>
          </a:xfrm>
          <a:prstGeom prst="rect">
            <a:avLst/>
          </a:prstGeom>
        </p:spPr>
      </p:pic>
    </p:spTree>
    <p:extLst>
      <p:ext uri="{BB962C8B-B14F-4D97-AF65-F5344CB8AC3E}">
        <p14:creationId xmlns:p14="http://schemas.microsoft.com/office/powerpoint/2010/main" val="289485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4BA9-D2B8-4FAC-A07F-35B323633471}"/>
              </a:ext>
            </a:extLst>
          </p:cNvPr>
          <p:cNvSpPr>
            <a:spLocks noGrp="1"/>
          </p:cNvSpPr>
          <p:nvPr>
            <p:ph type="title"/>
          </p:nvPr>
        </p:nvSpPr>
        <p:spPr/>
        <p:txBody>
          <a:bodyPr/>
          <a:lstStyle/>
          <a:p>
            <a:r>
              <a:rPr lang="en-US" dirty="0"/>
              <a:t>Want to learn MATLAB and Simulink?</a:t>
            </a:r>
            <a:endParaRPr lang="en-SE" dirty="0"/>
          </a:p>
        </p:txBody>
      </p:sp>
      <p:sp>
        <p:nvSpPr>
          <p:cNvPr id="3" name="Content Placeholder 2">
            <a:extLst>
              <a:ext uri="{FF2B5EF4-FFF2-40B4-BE49-F238E27FC236}">
                <a16:creationId xmlns:a16="http://schemas.microsoft.com/office/drawing/2014/main" id="{7270DD91-E45C-4F7D-90E7-DDB432E9DDF3}"/>
              </a:ext>
            </a:extLst>
          </p:cNvPr>
          <p:cNvSpPr>
            <a:spLocks noGrp="1"/>
          </p:cNvSpPr>
          <p:nvPr>
            <p:ph idx="1"/>
          </p:nvPr>
        </p:nvSpPr>
        <p:spPr>
          <a:xfrm>
            <a:off x="609602" y="1600200"/>
            <a:ext cx="11048998" cy="5105400"/>
          </a:xfrm>
        </p:spPr>
        <p:txBody>
          <a:bodyPr/>
          <a:lstStyle/>
          <a:p>
            <a:r>
              <a:rPr lang="en-US" dirty="0"/>
              <a:t>Free access to over 10+ paid courses for </a:t>
            </a:r>
            <a:r>
              <a:rPr lang="en-US" dirty="0" err="1"/>
              <a:t>Chalmerists</a:t>
            </a:r>
            <a:endParaRPr lang="en-US" dirty="0"/>
          </a:p>
          <a:p>
            <a:r>
              <a:rPr lang="en-US" dirty="0"/>
              <a:t>These include</a:t>
            </a:r>
          </a:p>
          <a:p>
            <a:pPr lvl="1"/>
            <a:r>
              <a:rPr lang="en-US" sz="1200" b="1" dirty="0"/>
              <a:t>MATLAB for Data Processing and Visualization</a:t>
            </a:r>
            <a:endParaRPr lang="en-US" sz="1200" dirty="0"/>
          </a:p>
          <a:p>
            <a:pPr lvl="1"/>
            <a:r>
              <a:rPr lang="en-US" sz="1200" b="1" dirty="0"/>
              <a:t>MATLAB Fundamentals</a:t>
            </a:r>
            <a:endParaRPr lang="en-US" sz="1200" dirty="0"/>
          </a:p>
          <a:p>
            <a:pPr lvl="1"/>
            <a:r>
              <a:rPr lang="en-US" sz="1200" b="1" dirty="0"/>
              <a:t>MATLAB Programming Techniques</a:t>
            </a:r>
            <a:endParaRPr lang="en-US" sz="1200" dirty="0"/>
          </a:p>
          <a:p>
            <a:pPr lvl="1"/>
            <a:r>
              <a:rPr lang="en-US" sz="1200" b="1" dirty="0"/>
              <a:t>MATLAB for Financial Applications</a:t>
            </a:r>
            <a:endParaRPr lang="en-US" sz="1200" dirty="0"/>
          </a:p>
          <a:p>
            <a:pPr lvl="1"/>
            <a:r>
              <a:rPr lang="en-US" sz="1200" b="1" dirty="0"/>
              <a:t>Machine Learning with MATLAB</a:t>
            </a:r>
            <a:endParaRPr lang="en-US" sz="1200" dirty="0"/>
          </a:p>
          <a:p>
            <a:pPr lvl="1"/>
            <a:r>
              <a:rPr lang="en-US" sz="1200" b="1" dirty="0"/>
              <a:t>Deep Learning with MATLAB</a:t>
            </a:r>
            <a:endParaRPr lang="en-US" sz="1200" dirty="0"/>
          </a:p>
          <a:p>
            <a:pPr lvl="1"/>
            <a:r>
              <a:rPr lang="en-US" sz="1200" b="1" dirty="0"/>
              <a:t>Introduction to Symbolic Math with MATLAB</a:t>
            </a:r>
            <a:endParaRPr lang="en-US" sz="1200" dirty="0"/>
          </a:p>
          <a:p>
            <a:pPr lvl="1"/>
            <a:r>
              <a:rPr lang="en-US" sz="1200" b="1" dirty="0"/>
              <a:t>Solving Nonlinear Equations with MATLAB</a:t>
            </a:r>
            <a:endParaRPr lang="en-US" sz="1200" dirty="0"/>
          </a:p>
          <a:p>
            <a:pPr lvl="1"/>
            <a:r>
              <a:rPr lang="en-US" sz="1200" b="1" dirty="0"/>
              <a:t>Solving Ordinary Differential Equations with MATLAB</a:t>
            </a:r>
            <a:endParaRPr lang="en-US" sz="1200" dirty="0"/>
          </a:p>
          <a:p>
            <a:pPr lvl="1"/>
            <a:r>
              <a:rPr lang="en-US" sz="1200" b="1" dirty="0"/>
              <a:t>Introduction to Linear Algebra with MATLAB</a:t>
            </a:r>
            <a:endParaRPr lang="en-US" sz="1200" dirty="0"/>
          </a:p>
          <a:p>
            <a:pPr lvl="1"/>
            <a:r>
              <a:rPr lang="en-US" sz="1200" b="1" dirty="0"/>
              <a:t>Introduction to Statistical Methods with MATLAB</a:t>
            </a:r>
          </a:p>
          <a:p>
            <a:r>
              <a:rPr lang="en-US" dirty="0"/>
              <a:t>Sign up to the above courses on </a:t>
            </a:r>
            <a:br>
              <a:rPr lang="en-US" dirty="0"/>
            </a:br>
            <a:r>
              <a:rPr lang="en-US" sz="2000" b="1" dirty="0">
                <a:hlinkClick r:id="rId3"/>
              </a:rPr>
              <a:t>https://matlabacademy.mathworks.com/</a:t>
            </a:r>
            <a:endParaRPr lang="en-US" sz="2000" b="1" dirty="0"/>
          </a:p>
          <a:p>
            <a:r>
              <a:rPr lang="en-US" dirty="0"/>
              <a:t>Complete at least </a:t>
            </a:r>
            <a:r>
              <a:rPr lang="en-US" b="1" i="1" dirty="0"/>
              <a:t>60%</a:t>
            </a:r>
            <a:r>
              <a:rPr lang="en-US" dirty="0"/>
              <a:t> of any courses listed above and get a free MATLAB </a:t>
            </a:r>
            <a:br>
              <a:rPr lang="en-US" dirty="0"/>
            </a:br>
            <a:r>
              <a:rPr lang="en-US" dirty="0"/>
              <a:t>t-shirt.</a:t>
            </a:r>
          </a:p>
          <a:p>
            <a:endParaRPr lang="en-US" sz="2000" b="1" dirty="0"/>
          </a:p>
          <a:p>
            <a:endParaRPr lang="en-US" dirty="0"/>
          </a:p>
        </p:txBody>
      </p:sp>
      <p:pic>
        <p:nvPicPr>
          <p:cNvPr id="6" name="Picture 5" descr="A picture containing keyboard, food, computer&#10;&#10;Description automatically generated">
            <a:extLst>
              <a:ext uri="{FF2B5EF4-FFF2-40B4-BE49-F238E27FC236}">
                <a16:creationId xmlns:a16="http://schemas.microsoft.com/office/drawing/2014/main" id="{C4ACDD2B-E2BF-4A64-9300-10C38F983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0" y="2463800"/>
            <a:ext cx="2986640" cy="2921000"/>
          </a:xfrm>
          <a:prstGeom prst="rect">
            <a:avLst/>
          </a:prstGeom>
        </p:spPr>
      </p:pic>
    </p:spTree>
    <p:extLst>
      <p:ext uri="{BB962C8B-B14F-4D97-AF65-F5344CB8AC3E}">
        <p14:creationId xmlns:p14="http://schemas.microsoft.com/office/powerpoint/2010/main" val="2308447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B1F9-6B14-46E4-A50C-FEC59E71AC3A}"/>
              </a:ext>
            </a:extLst>
          </p:cNvPr>
          <p:cNvSpPr>
            <a:spLocks noGrp="1"/>
          </p:cNvSpPr>
          <p:nvPr>
            <p:ph type="title"/>
          </p:nvPr>
        </p:nvSpPr>
        <p:spPr>
          <a:xfrm>
            <a:off x="711200" y="2933700"/>
            <a:ext cx="10769600" cy="990600"/>
          </a:xfrm>
        </p:spPr>
        <p:txBody>
          <a:bodyPr/>
          <a:lstStyle/>
          <a:p>
            <a:pPr algn="ctr"/>
            <a:r>
              <a:rPr lang="en-US" sz="6000" dirty="0"/>
              <a:t>Kahoot Time!!!!</a:t>
            </a:r>
            <a:endParaRPr lang="en-SE" sz="6000" dirty="0"/>
          </a:p>
        </p:txBody>
      </p:sp>
    </p:spTree>
    <p:extLst>
      <p:ext uri="{BB962C8B-B14F-4D97-AF65-F5344CB8AC3E}">
        <p14:creationId xmlns:p14="http://schemas.microsoft.com/office/powerpoint/2010/main" val="2232080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7AE6-8D4A-49E7-9346-F4B3DC16F7F8}"/>
              </a:ext>
            </a:extLst>
          </p:cNvPr>
          <p:cNvSpPr>
            <a:spLocks noGrp="1"/>
          </p:cNvSpPr>
          <p:nvPr>
            <p:ph type="title"/>
          </p:nvPr>
        </p:nvSpPr>
        <p:spPr/>
        <p:txBody>
          <a:bodyPr/>
          <a:lstStyle/>
          <a:p>
            <a:r>
              <a:rPr lang="en-US" dirty="0"/>
              <a:t>Need help with MATLAB/Simulink?</a:t>
            </a:r>
            <a:endParaRPr lang="en-SE" dirty="0"/>
          </a:p>
        </p:txBody>
      </p:sp>
      <p:sp>
        <p:nvSpPr>
          <p:cNvPr id="3" name="Content Placeholder 2">
            <a:extLst>
              <a:ext uri="{FF2B5EF4-FFF2-40B4-BE49-F238E27FC236}">
                <a16:creationId xmlns:a16="http://schemas.microsoft.com/office/drawing/2014/main" id="{DC32622B-B42B-47F2-8EAC-CF9005D8490D}"/>
              </a:ext>
            </a:extLst>
          </p:cNvPr>
          <p:cNvSpPr>
            <a:spLocks noGrp="1"/>
          </p:cNvSpPr>
          <p:nvPr>
            <p:ph idx="1"/>
          </p:nvPr>
        </p:nvSpPr>
        <p:spPr/>
        <p:txBody>
          <a:bodyPr/>
          <a:lstStyle/>
          <a:p>
            <a:r>
              <a:rPr lang="en-US" dirty="0"/>
              <a:t>Join the MATLAB central community</a:t>
            </a:r>
            <a:endParaRPr lang="en-SE" dirty="0"/>
          </a:p>
        </p:txBody>
      </p:sp>
      <p:pic>
        <p:nvPicPr>
          <p:cNvPr id="5" name="Picture 4" descr="A picture containing drawing&#10;&#10;Description automatically generated">
            <a:extLst>
              <a:ext uri="{FF2B5EF4-FFF2-40B4-BE49-F238E27FC236}">
                <a16:creationId xmlns:a16="http://schemas.microsoft.com/office/drawing/2014/main" id="{AD41E76C-6298-4DC7-8991-0F8D4A3655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2298827"/>
            <a:ext cx="7298477" cy="3927161"/>
          </a:xfrm>
          <a:prstGeom prst="rect">
            <a:avLst/>
          </a:prstGeom>
        </p:spPr>
      </p:pic>
    </p:spTree>
    <p:extLst>
      <p:ext uri="{BB962C8B-B14F-4D97-AF65-F5344CB8AC3E}">
        <p14:creationId xmlns:p14="http://schemas.microsoft.com/office/powerpoint/2010/main" val="317888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49A101-F38F-4810-AFB0-6BDCAF4936FC}"/>
              </a:ext>
            </a:extLst>
          </p:cNvPr>
          <p:cNvSpPr txBox="1"/>
          <p:nvPr/>
        </p:nvSpPr>
        <p:spPr>
          <a:xfrm>
            <a:off x="3848100" y="3013501"/>
            <a:ext cx="4495800" cy="830997"/>
          </a:xfrm>
          <a:prstGeom prst="rect">
            <a:avLst/>
          </a:prstGeom>
          <a:noFill/>
        </p:spPr>
        <p:txBody>
          <a:bodyPr wrap="square" rtlCol="0">
            <a:spAutoFit/>
          </a:bodyPr>
          <a:lstStyle/>
          <a:p>
            <a:r>
              <a:rPr lang="en-US" sz="4800" dirty="0">
                <a:latin typeface="Arial" pitchFamily="34" charset="0"/>
                <a:cs typeface="Arial" pitchFamily="34" charset="0"/>
              </a:rPr>
              <a:t>QUESTIONS??</a:t>
            </a:r>
            <a:endParaRPr lang="en-SE" sz="4800" dirty="0">
              <a:latin typeface="Arial" pitchFamily="34" charset="0"/>
              <a:cs typeface="Arial" pitchFamily="34" charset="0"/>
            </a:endParaRPr>
          </a:p>
        </p:txBody>
      </p:sp>
    </p:spTree>
    <p:extLst>
      <p:ext uri="{BB962C8B-B14F-4D97-AF65-F5344CB8AC3E}">
        <p14:creationId xmlns:p14="http://schemas.microsoft.com/office/powerpoint/2010/main" val="3403041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Who am I?</a:t>
            </a:r>
          </a:p>
        </p:txBody>
      </p:sp>
      <p:sp>
        <p:nvSpPr>
          <p:cNvPr id="4" name="Content Placeholder 3"/>
          <p:cNvSpPr>
            <a:spLocks noGrp="1"/>
          </p:cNvSpPr>
          <p:nvPr>
            <p:ph idx="1"/>
          </p:nvPr>
        </p:nvSpPr>
        <p:spPr>
          <a:xfrm>
            <a:off x="609602" y="1104900"/>
            <a:ext cx="10769600" cy="5219700"/>
          </a:xfrm>
        </p:spPr>
        <p:txBody>
          <a:bodyPr/>
          <a:lstStyle/>
          <a:p>
            <a:r>
              <a:rPr lang="en-US" dirty="0"/>
              <a:t>MATLAB Student Ambassador @Chalmers.</a:t>
            </a:r>
            <a:br>
              <a:rPr lang="en-US" dirty="0"/>
            </a:br>
            <a:endParaRPr lang="en-US" dirty="0"/>
          </a:p>
          <a:p>
            <a:r>
              <a:rPr lang="en-US" dirty="0"/>
              <a:t>MSc in Complex Adaptive Systems </a:t>
            </a:r>
          </a:p>
          <a:p>
            <a:pPr marL="0" indent="0">
              <a:buNone/>
            </a:pPr>
            <a:endParaRPr lang="en-US" dirty="0"/>
          </a:p>
          <a:p>
            <a:r>
              <a:rPr lang="en-US" dirty="0"/>
              <a:t>Join the </a:t>
            </a:r>
            <a:r>
              <a:rPr lang="en-US" dirty="0" err="1"/>
              <a:t>facebook</a:t>
            </a:r>
            <a:r>
              <a:rPr lang="en-US" dirty="0"/>
              <a:t> group </a:t>
            </a:r>
            <a:r>
              <a:rPr lang="en-US" dirty="0" err="1"/>
              <a:t>MATLAB@Chalmers</a:t>
            </a:r>
            <a:br>
              <a:rPr lang="en-US" dirty="0"/>
            </a:br>
            <a:r>
              <a:rPr lang="en-US" dirty="0">
                <a:hlinkClick r:id="rId2"/>
              </a:rPr>
              <a:t>http://tiny.cc/matlabchalmers</a:t>
            </a:r>
            <a:endParaRPr lang="en-US" dirty="0"/>
          </a:p>
          <a:p>
            <a:endParaRPr lang="en-US" dirty="0"/>
          </a:p>
          <a:p>
            <a:r>
              <a:rPr lang="en-US" dirty="0"/>
              <a:t>Join the Instagram page of MATLAB Chalmers </a:t>
            </a:r>
            <a:br>
              <a:rPr lang="en-US" dirty="0"/>
            </a:br>
            <a:r>
              <a:rPr lang="en-US" b="0" i="0" u="sng" dirty="0">
                <a:solidFill>
                  <a:srgbClr val="E9E9E9"/>
                </a:solidFill>
                <a:effectLst/>
                <a:latin typeface="Inter"/>
                <a:hlinkClick r:id="rId3"/>
              </a:rPr>
              <a:t>https://instagram.com/matlab_chalmers?igshid=xw5gw0v1crv2</a:t>
            </a:r>
            <a:endParaRPr lang="en-US" b="0" i="0" u="sng" dirty="0">
              <a:solidFill>
                <a:srgbClr val="E9E9E9"/>
              </a:solidFill>
              <a:effectLst/>
              <a:latin typeface="Inter"/>
            </a:endParaRPr>
          </a:p>
          <a:p>
            <a:pPr marL="0" indent="0">
              <a:buNone/>
            </a:pPr>
            <a:endParaRPr lang="en-US" dirty="0"/>
          </a:p>
          <a:p>
            <a:r>
              <a:rPr lang="en-US" dirty="0"/>
              <a:t>Any event suggestions?</a:t>
            </a:r>
            <a:br>
              <a:rPr lang="en-US" dirty="0"/>
            </a:br>
            <a:r>
              <a:rPr lang="en-US" dirty="0"/>
              <a:t>Email me: </a:t>
            </a:r>
            <a:r>
              <a:rPr lang="en-US" dirty="0">
                <a:hlinkClick r:id="rId4"/>
              </a:rPr>
              <a:t>deepakg@student.chalmers.se</a:t>
            </a:r>
            <a:endParaRPr lang="en-US" dirty="0"/>
          </a:p>
          <a:p>
            <a:endParaRPr lang="en-US" dirty="0"/>
          </a:p>
        </p:txBody>
      </p:sp>
      <p:pic>
        <p:nvPicPr>
          <p:cNvPr id="6" name="Picture 5" descr="Qr code&#10;&#10;Description automatically generated">
            <a:extLst>
              <a:ext uri="{FF2B5EF4-FFF2-40B4-BE49-F238E27FC236}">
                <a16:creationId xmlns:a16="http://schemas.microsoft.com/office/drawing/2014/main" id="{6C4651B9-1958-494D-8B95-95980EC1333A}"/>
              </a:ext>
            </a:extLst>
          </p:cNvPr>
          <p:cNvPicPr>
            <a:picLocks noChangeAspect="1"/>
          </p:cNvPicPr>
          <p:nvPr/>
        </p:nvPicPr>
        <p:blipFill rotWithShape="1">
          <a:blip r:embed="rId5">
            <a:extLst>
              <a:ext uri="{28A0092B-C50C-407E-A947-70E740481C1C}">
                <a14:useLocalDpi xmlns:a14="http://schemas.microsoft.com/office/drawing/2010/main" val="0"/>
              </a:ext>
            </a:extLst>
          </a:blip>
          <a:srcRect l="18571" t="32900" r="18384" b="27312"/>
          <a:stretch/>
        </p:blipFill>
        <p:spPr>
          <a:xfrm>
            <a:off x="8153400" y="952500"/>
            <a:ext cx="2971800" cy="3404191"/>
          </a:xfrm>
          <a:prstGeom prst="rect">
            <a:avLst/>
          </a:prstGeom>
        </p:spPr>
      </p:pic>
    </p:spTree>
    <p:extLst>
      <p:ext uri="{BB962C8B-B14F-4D97-AF65-F5344CB8AC3E}">
        <p14:creationId xmlns:p14="http://schemas.microsoft.com/office/powerpoint/2010/main" val="2784395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mathworks.com/images/responsive/supporting/company/careers/landing-carousel-item-02.jpg">
            <a:extLst>
              <a:ext uri="{FF2B5EF4-FFF2-40B4-BE49-F238E27FC236}">
                <a16:creationId xmlns:a16="http://schemas.microsoft.com/office/drawing/2014/main" id="{784CD6C5-936F-4D21-AE5F-2A62E2D565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43" t="30819" b="7928"/>
          <a:stretch/>
        </p:blipFill>
        <p:spPr bwMode="auto">
          <a:xfrm>
            <a:off x="0" y="1636"/>
            <a:ext cx="121920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1BEDF12-02CE-4939-9309-145DBF4408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 y="3566159"/>
            <a:ext cx="6858000" cy="1216266"/>
          </a:xfrm>
          <a:prstGeom prst="rect">
            <a:avLst/>
          </a:prstGeom>
        </p:spPr>
      </p:pic>
      <p:sp>
        <p:nvSpPr>
          <p:cNvPr id="12" name="Subtitle 2">
            <a:extLst>
              <a:ext uri="{FF2B5EF4-FFF2-40B4-BE49-F238E27FC236}">
                <a16:creationId xmlns:a16="http://schemas.microsoft.com/office/drawing/2014/main" id="{B045D109-1188-4AD3-B288-70807F13B792}"/>
              </a:ext>
            </a:extLst>
          </p:cNvPr>
          <p:cNvSpPr txBox="1">
            <a:spLocks/>
          </p:cNvSpPr>
          <p:nvPr/>
        </p:nvSpPr>
        <p:spPr>
          <a:xfrm>
            <a:off x="1935480" y="4782425"/>
            <a:ext cx="6027420" cy="2075574"/>
          </a:xfrm>
          <a:prstGeom prst="rect">
            <a:avLst/>
          </a:prstGeom>
        </p:spPr>
        <p:txBody>
          <a:bodyPr vert="horz" lIns="0" tIns="91440" rIns="0" bIns="45720" rtlCol="0" anchor="ctr">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ts val="0"/>
              </a:spcBef>
              <a:spcAft>
                <a:spcPts val="600"/>
              </a:spcAft>
              <a:buClr>
                <a:srgbClr val="125687"/>
              </a:buClr>
              <a:buSzPct val="75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The leading developer of mathematical computing software for engineers and scientists.</a:t>
            </a:r>
          </a:p>
        </p:txBody>
      </p:sp>
      <p:sp>
        <p:nvSpPr>
          <p:cNvPr id="10" name="Rectangle 9">
            <a:extLst>
              <a:ext uri="{FF2B5EF4-FFF2-40B4-BE49-F238E27FC236}">
                <a16:creationId xmlns:a16="http://schemas.microsoft.com/office/drawing/2014/main" id="{CA633A68-D98F-4BDD-911A-78E00833C5BE}"/>
              </a:ext>
            </a:extLst>
          </p:cNvPr>
          <p:cNvSpPr/>
          <p:nvPr/>
        </p:nvSpPr>
        <p:spPr>
          <a:xfrm>
            <a:off x="0" y="2744836"/>
            <a:ext cx="12192000" cy="9144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A9E0"/>
              </a:solidFill>
              <a:effectLst/>
              <a:uLnTx/>
              <a:uFillTx/>
              <a:latin typeface="Arial" pitchFamily="34" charset="0"/>
              <a:ea typeface="+mn-ea"/>
              <a:cs typeface="Arial" pitchFamily="34" charset="0"/>
            </a:endParaRPr>
          </a:p>
        </p:txBody>
      </p:sp>
      <p:pic>
        <p:nvPicPr>
          <p:cNvPr id="4" name="Picture 3">
            <a:extLst>
              <a:ext uri="{FF2B5EF4-FFF2-40B4-BE49-F238E27FC236}">
                <a16:creationId xmlns:a16="http://schemas.microsoft.com/office/drawing/2014/main" id="{6713AA9A-470C-4D16-BACD-F377A12AD8CB}"/>
              </a:ext>
            </a:extLst>
          </p:cNvPr>
          <p:cNvPicPr>
            <a:picLocks noChangeAspect="1"/>
          </p:cNvPicPr>
          <p:nvPr/>
        </p:nvPicPr>
        <p:blipFill rotWithShape="1">
          <a:blip r:embed="rId5">
            <a:extLst>
              <a:ext uri="{28A0092B-C50C-407E-A947-70E740481C1C}">
                <a14:useLocalDpi xmlns:a14="http://schemas.microsoft.com/office/drawing/2010/main" val="0"/>
              </a:ext>
            </a:extLst>
          </a:blip>
          <a:srcRect l="11529" t="38203" r="4610" b="33487"/>
          <a:stretch/>
        </p:blipFill>
        <p:spPr>
          <a:xfrm>
            <a:off x="0" y="0"/>
            <a:ext cx="12191999" cy="2744836"/>
          </a:xfrm>
          <a:prstGeom prst="rect">
            <a:avLst/>
          </a:prstGeom>
        </p:spPr>
      </p:pic>
    </p:spTree>
    <p:extLst>
      <p:ext uri="{BB962C8B-B14F-4D97-AF65-F5344CB8AC3E}">
        <p14:creationId xmlns:p14="http://schemas.microsoft.com/office/powerpoint/2010/main" val="2725562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MathWorks Today</a:t>
            </a:r>
          </a:p>
        </p:txBody>
      </p:sp>
      <p:grpSp>
        <p:nvGrpSpPr>
          <p:cNvPr id="6" name="Group 5">
            <a:extLst>
              <a:ext uri="{FF2B5EF4-FFF2-40B4-BE49-F238E27FC236}">
                <a16:creationId xmlns:a16="http://schemas.microsoft.com/office/drawing/2014/main" id="{5F28AFEF-74F2-43FA-A9C6-71C7402281D7}"/>
              </a:ext>
            </a:extLst>
          </p:cNvPr>
          <p:cNvGrpSpPr/>
          <p:nvPr/>
        </p:nvGrpSpPr>
        <p:grpSpPr>
          <a:xfrm>
            <a:off x="6225888" y="4102289"/>
            <a:ext cx="2653149" cy="1794998"/>
            <a:chOff x="6225888" y="4102289"/>
            <a:chExt cx="2653149" cy="1794998"/>
          </a:xfrm>
        </p:grpSpPr>
        <p:pic>
          <p:nvPicPr>
            <p:cNvPr id="8" name="Graphic 7">
              <a:extLst>
                <a:ext uri="{FF2B5EF4-FFF2-40B4-BE49-F238E27FC236}">
                  <a16:creationId xmlns:a16="http://schemas.microsoft.com/office/drawing/2014/main" id="{89367A2A-55B3-46B9-ACD7-02BCF32273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5888" y="4102289"/>
              <a:ext cx="1367909" cy="1367909"/>
            </a:xfrm>
            <a:prstGeom prst="rect">
              <a:avLst/>
            </a:prstGeom>
          </p:spPr>
        </p:pic>
        <p:sp>
          <p:nvSpPr>
            <p:cNvPr id="9" name="Rectangle 8">
              <a:extLst>
                <a:ext uri="{FF2B5EF4-FFF2-40B4-BE49-F238E27FC236}">
                  <a16:creationId xmlns:a16="http://schemas.microsoft.com/office/drawing/2014/main" id="{8C63DAF1-9B8C-47E9-B1C3-01D844E6846A}"/>
                </a:ext>
              </a:extLst>
            </p:cNvPr>
            <p:cNvSpPr/>
            <p:nvPr/>
          </p:nvSpPr>
          <p:spPr>
            <a:xfrm>
              <a:off x="6364437" y="5312512"/>
              <a:ext cx="2514600" cy="584775"/>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sz="1600" b="1"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in 2020 revenues with 60% from outside the US</a:t>
              </a:r>
            </a:p>
          </p:txBody>
        </p:sp>
        <p:sp>
          <p:nvSpPr>
            <p:cNvPr id="10" name="Rectangle 9">
              <a:extLst>
                <a:ext uri="{FF2B5EF4-FFF2-40B4-BE49-F238E27FC236}">
                  <a16:creationId xmlns:a16="http://schemas.microsoft.com/office/drawing/2014/main" id="{A23500ED-9F7C-42C5-98F6-BDEB9B8C997B}"/>
                </a:ext>
              </a:extLst>
            </p:cNvPr>
            <p:cNvSpPr/>
            <p:nvPr/>
          </p:nvSpPr>
          <p:spPr>
            <a:xfrm>
              <a:off x="7438736" y="4278413"/>
              <a:ext cx="1271272" cy="1015663"/>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DD8E26"/>
                  </a:solidFill>
                  <a:effectLst/>
                  <a:uLnTx/>
                  <a:uFillTx/>
                  <a:latin typeface="Arial" panose="020B0604020202020204" pitchFamily="34" charset="0"/>
                  <a:ea typeface="+mn-ea"/>
                  <a:cs typeface="+mn-cs"/>
                </a:rPr>
                <a:t>$950</a:t>
              </a:r>
              <a:br>
                <a:rPr kumimoji="0" lang="en-US" sz="3000" b="1" i="0" u="none" strike="noStrike" kern="1200" cap="none" spc="0" normalizeH="0" baseline="0" noProof="0" dirty="0">
                  <a:ln>
                    <a:noFill/>
                  </a:ln>
                  <a:solidFill>
                    <a:srgbClr val="DD8E26"/>
                  </a:solidFill>
                  <a:effectLst/>
                  <a:uLnTx/>
                  <a:uFillTx/>
                  <a:latin typeface="Arial" panose="020B0604020202020204" pitchFamily="34" charset="0"/>
                  <a:ea typeface="+mn-ea"/>
                  <a:cs typeface="+mn-cs"/>
                </a:rPr>
              </a:br>
              <a:r>
                <a:rPr kumimoji="0" lang="en-US" sz="3000" b="1" i="0" u="none" strike="noStrike" kern="1200" cap="none" spc="0" normalizeH="0" baseline="0" noProof="0" dirty="0">
                  <a:ln>
                    <a:noFill/>
                  </a:ln>
                  <a:solidFill>
                    <a:srgbClr val="DD8E26"/>
                  </a:solidFill>
                  <a:effectLst/>
                  <a:uLnTx/>
                  <a:uFillTx/>
                  <a:latin typeface="Arial" panose="020B0604020202020204" pitchFamily="34" charset="0"/>
                  <a:ea typeface="+mn-ea"/>
                  <a:cs typeface="+mn-cs"/>
                </a:rPr>
                <a:t>million</a:t>
              </a:r>
              <a:endParaRPr kumimoji="0" lang="en-US" sz="3000" b="1" i="0" u="none" strike="noStrike" kern="1200" cap="none" spc="0" normalizeH="0" baseline="0" noProof="0" dirty="0">
                <a:ln>
                  <a:noFill/>
                </a:ln>
                <a:solidFill>
                  <a:srgbClr val="DD8E26"/>
                </a:solidFill>
                <a:effectLst/>
                <a:uLnTx/>
                <a:uFillTx/>
                <a:latin typeface="Arial"/>
                <a:ea typeface="+mn-ea"/>
                <a:cs typeface="+mn-cs"/>
              </a:endParaRPr>
            </a:p>
          </p:txBody>
        </p:sp>
      </p:grpSp>
      <p:grpSp>
        <p:nvGrpSpPr>
          <p:cNvPr id="4" name="Group 3">
            <a:extLst>
              <a:ext uri="{FF2B5EF4-FFF2-40B4-BE49-F238E27FC236}">
                <a16:creationId xmlns:a16="http://schemas.microsoft.com/office/drawing/2014/main" id="{2608BDC0-ACBA-473E-BAC3-EA7A74545FE8}"/>
              </a:ext>
            </a:extLst>
          </p:cNvPr>
          <p:cNvGrpSpPr/>
          <p:nvPr/>
        </p:nvGrpSpPr>
        <p:grpSpPr>
          <a:xfrm>
            <a:off x="3581400" y="4257121"/>
            <a:ext cx="2047454" cy="1646970"/>
            <a:chOff x="3581400" y="4257121"/>
            <a:chExt cx="2047454" cy="1646970"/>
          </a:xfrm>
        </p:grpSpPr>
        <p:pic>
          <p:nvPicPr>
            <p:cNvPr id="12" name="Graphic 11">
              <a:extLst>
                <a:ext uri="{FF2B5EF4-FFF2-40B4-BE49-F238E27FC236}">
                  <a16:creationId xmlns:a16="http://schemas.microsoft.com/office/drawing/2014/main" id="{61F3E657-7CAC-47DE-AA8A-4A1D3CEA1E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1400" y="4264879"/>
              <a:ext cx="1047750" cy="1047750"/>
            </a:xfrm>
            <a:prstGeom prst="rect">
              <a:avLst/>
            </a:prstGeom>
          </p:spPr>
        </p:pic>
        <p:sp>
          <p:nvSpPr>
            <p:cNvPr id="24" name="Rectangle 23">
              <a:extLst>
                <a:ext uri="{FF2B5EF4-FFF2-40B4-BE49-F238E27FC236}">
                  <a16:creationId xmlns:a16="http://schemas.microsoft.com/office/drawing/2014/main" id="{5A9B0977-FFAC-4DB8-8D29-01A29E5A4946}"/>
                </a:ext>
              </a:extLst>
            </p:cNvPr>
            <p:cNvSpPr/>
            <p:nvPr/>
          </p:nvSpPr>
          <p:spPr>
            <a:xfrm>
              <a:off x="4524317" y="4257121"/>
              <a:ext cx="1104537" cy="1015663"/>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DD8E26"/>
                  </a:solidFill>
                  <a:effectLst/>
                  <a:uLnTx/>
                  <a:uFillTx/>
                  <a:latin typeface="Arial" panose="020B0604020202020204" pitchFamily="34" charset="0"/>
                  <a:ea typeface="+mn-ea"/>
                  <a:cs typeface="+mn-cs"/>
                </a:rPr>
                <a:t>4000+ staff</a:t>
              </a:r>
              <a:endParaRPr kumimoji="0" lang="en-US" sz="3000" b="1" i="0" u="none" strike="noStrike" kern="1200" cap="none" spc="0" normalizeH="0" baseline="0" noProof="0" dirty="0">
                <a:ln>
                  <a:noFill/>
                </a:ln>
                <a:solidFill>
                  <a:srgbClr val="DD8E26"/>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13607B52-19C8-47F8-8FED-0151418860A4}"/>
                </a:ext>
              </a:extLst>
            </p:cNvPr>
            <p:cNvSpPr/>
            <p:nvPr/>
          </p:nvSpPr>
          <p:spPr>
            <a:xfrm>
              <a:off x="3640635" y="5319316"/>
              <a:ext cx="1954503" cy="584775"/>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sz="1600" b="1"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in 31 offices around the world</a:t>
              </a:r>
            </a:p>
          </p:txBody>
        </p:sp>
      </p:grpSp>
      <p:grpSp>
        <p:nvGrpSpPr>
          <p:cNvPr id="15" name="Group 14">
            <a:extLst>
              <a:ext uri="{FF2B5EF4-FFF2-40B4-BE49-F238E27FC236}">
                <a16:creationId xmlns:a16="http://schemas.microsoft.com/office/drawing/2014/main" id="{6B9CA465-2D46-46FE-8DC9-48B7B0FC74A7}"/>
              </a:ext>
            </a:extLst>
          </p:cNvPr>
          <p:cNvGrpSpPr/>
          <p:nvPr/>
        </p:nvGrpSpPr>
        <p:grpSpPr>
          <a:xfrm>
            <a:off x="141846" y="4134556"/>
            <a:ext cx="2946878" cy="1768199"/>
            <a:chOff x="141847" y="4134556"/>
            <a:chExt cx="2930166" cy="1768199"/>
          </a:xfrm>
        </p:grpSpPr>
        <p:pic>
          <p:nvPicPr>
            <p:cNvPr id="17" name="Graphic 16">
              <a:extLst>
                <a:ext uri="{FF2B5EF4-FFF2-40B4-BE49-F238E27FC236}">
                  <a16:creationId xmlns:a16="http://schemas.microsoft.com/office/drawing/2014/main" id="{65B92173-FF6E-46E8-8BE1-139DCE20F1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847" y="4134556"/>
              <a:ext cx="1260794" cy="1260794"/>
            </a:xfrm>
            <a:prstGeom prst="rect">
              <a:avLst/>
            </a:prstGeom>
          </p:spPr>
        </p:pic>
        <p:sp>
          <p:nvSpPr>
            <p:cNvPr id="26" name="Rectangle 25">
              <a:extLst>
                <a:ext uri="{FF2B5EF4-FFF2-40B4-BE49-F238E27FC236}">
                  <a16:creationId xmlns:a16="http://schemas.microsoft.com/office/drawing/2014/main" id="{BDB4D5F3-B62A-4720-813E-65A638E04303}"/>
                </a:ext>
              </a:extLst>
            </p:cNvPr>
            <p:cNvSpPr/>
            <p:nvPr/>
          </p:nvSpPr>
          <p:spPr>
            <a:xfrm>
              <a:off x="1288031" y="4286829"/>
              <a:ext cx="1783982" cy="1015663"/>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DD8E26"/>
                  </a:solidFill>
                  <a:effectLst/>
                  <a:uLnTx/>
                  <a:uFillTx/>
                  <a:latin typeface="Arial" panose="020B0604020202020204" pitchFamily="34" charset="0"/>
                  <a:ea typeface="+mn-ea"/>
                  <a:cs typeface="+mn-cs"/>
                </a:rPr>
                <a:t>3 million+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DD8E26"/>
                  </a:solidFill>
                  <a:effectLst/>
                  <a:uLnTx/>
                  <a:uFillTx/>
                  <a:latin typeface="Arial" panose="020B0604020202020204" pitchFamily="34" charset="0"/>
                  <a:ea typeface="+mn-ea"/>
                  <a:cs typeface="+mn-cs"/>
                </a:rPr>
                <a:t>users</a:t>
              </a:r>
              <a:endParaRPr kumimoji="0" lang="en-US" sz="3000" b="1" i="0" u="none" strike="noStrike" kern="1200" cap="none" spc="0" normalizeH="0" baseline="0" noProof="0" dirty="0">
                <a:ln>
                  <a:noFill/>
                </a:ln>
                <a:solidFill>
                  <a:srgbClr val="DD8E26"/>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F6063ECD-0114-4422-A979-6C7C386A56FF}"/>
                </a:ext>
              </a:extLst>
            </p:cNvPr>
            <p:cNvSpPr/>
            <p:nvPr/>
          </p:nvSpPr>
          <p:spPr>
            <a:xfrm>
              <a:off x="335265" y="5317980"/>
              <a:ext cx="2377440" cy="584775"/>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sz="1600" b="1" i="0" u="none" strike="noStrike" kern="1200" cap="none" spc="0" normalizeH="0" baseline="0" noProof="0" dirty="0">
                  <a:ln>
                    <a:noFill/>
                  </a:ln>
                  <a:solidFill>
                    <a:srgbClr val="6B6C6E"/>
                  </a:solidFill>
                  <a:effectLst/>
                  <a:uLnTx/>
                  <a:uFillTx/>
                  <a:latin typeface="Arial" panose="020B0604020202020204" pitchFamily="34" charset="0"/>
                  <a:ea typeface="+mn-ea"/>
                  <a:cs typeface="+mn-cs"/>
                </a:rPr>
                <a:t>in more than 180 countries</a:t>
              </a:r>
            </a:p>
          </p:txBody>
        </p:sp>
      </p:grpSp>
      <p:grpSp>
        <p:nvGrpSpPr>
          <p:cNvPr id="14" name="Group 13">
            <a:extLst>
              <a:ext uri="{FF2B5EF4-FFF2-40B4-BE49-F238E27FC236}">
                <a16:creationId xmlns:a16="http://schemas.microsoft.com/office/drawing/2014/main" id="{BC3267F5-FC40-410A-BCEA-F31A24A0E95E}"/>
              </a:ext>
            </a:extLst>
          </p:cNvPr>
          <p:cNvGrpSpPr/>
          <p:nvPr/>
        </p:nvGrpSpPr>
        <p:grpSpPr>
          <a:xfrm>
            <a:off x="9255091" y="4155704"/>
            <a:ext cx="2733735" cy="1502166"/>
            <a:chOff x="9255091" y="4155704"/>
            <a:chExt cx="2733735" cy="1502166"/>
          </a:xfrm>
        </p:grpSpPr>
        <p:sp>
          <p:nvSpPr>
            <p:cNvPr id="13" name="Rectangle 12">
              <a:extLst>
                <a:ext uri="{FF2B5EF4-FFF2-40B4-BE49-F238E27FC236}">
                  <a16:creationId xmlns:a16="http://schemas.microsoft.com/office/drawing/2014/main" id="{2CF27886-780D-41F1-89BC-DB144CC814F4}"/>
                </a:ext>
              </a:extLst>
            </p:cNvPr>
            <p:cNvSpPr/>
            <p:nvPr/>
          </p:nvSpPr>
          <p:spPr>
            <a:xfrm>
              <a:off x="9504144" y="5319316"/>
              <a:ext cx="2377440" cy="338554"/>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sz="1500" b="1"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and </a:t>
              </a:r>
              <a:r>
                <a:rPr kumimoji="0" lang="en-US" sz="1600" b="1"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profitable</a:t>
              </a:r>
              <a:r>
                <a:rPr kumimoji="0" lang="en-US" sz="1500" b="1"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 every year</a:t>
              </a:r>
            </a:p>
          </p:txBody>
        </p:sp>
        <p:pic>
          <p:nvPicPr>
            <p:cNvPr id="28" name="Graphic 27">
              <a:extLst>
                <a:ext uri="{FF2B5EF4-FFF2-40B4-BE49-F238E27FC236}">
                  <a16:creationId xmlns:a16="http://schemas.microsoft.com/office/drawing/2014/main" id="{A5AE1AE5-5CCF-4B0F-9027-A983B6E5B0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55091" y="4155704"/>
              <a:ext cx="1195940" cy="1195940"/>
            </a:xfrm>
            <a:prstGeom prst="rect">
              <a:avLst/>
            </a:prstGeom>
          </p:spPr>
        </p:pic>
        <p:sp>
          <p:nvSpPr>
            <p:cNvPr id="29" name="Rectangle 28">
              <a:extLst>
                <a:ext uri="{FF2B5EF4-FFF2-40B4-BE49-F238E27FC236}">
                  <a16:creationId xmlns:a16="http://schemas.microsoft.com/office/drawing/2014/main" id="{39A70923-C7A3-4FE3-A5A7-A507F62A5172}"/>
                </a:ext>
              </a:extLst>
            </p:cNvPr>
            <p:cNvSpPr/>
            <p:nvPr/>
          </p:nvSpPr>
          <p:spPr>
            <a:xfrm>
              <a:off x="10254795" y="4300658"/>
              <a:ext cx="1734031" cy="1015663"/>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DD8E26"/>
                  </a:solidFill>
                  <a:effectLst/>
                  <a:uLnTx/>
                  <a:uFillTx/>
                  <a:latin typeface="Arial" panose="020B0604020202020204" pitchFamily="34" charset="0"/>
                  <a:ea typeface="+mn-ea"/>
                  <a:cs typeface="+mn-cs"/>
                </a:rPr>
                <a:t>Privately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DD8E26"/>
                  </a:solidFill>
                  <a:effectLst/>
                  <a:uLnTx/>
                  <a:uFillTx/>
                  <a:latin typeface="Arial" panose="020B0604020202020204" pitchFamily="34" charset="0"/>
                  <a:ea typeface="+mn-ea"/>
                  <a:cs typeface="+mn-cs"/>
                </a:rPr>
                <a:t>held</a:t>
              </a:r>
              <a:endParaRPr kumimoji="0" lang="en-US" sz="3000" b="1" i="0" u="none" strike="noStrike" kern="1200" cap="none" spc="0" normalizeH="0" baseline="0" noProof="0" dirty="0">
                <a:ln>
                  <a:noFill/>
                </a:ln>
                <a:solidFill>
                  <a:srgbClr val="DD8E26"/>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2E0116CE-B57C-41F0-822E-4F4376440DF6}"/>
              </a:ext>
            </a:extLst>
          </p:cNvPr>
          <p:cNvGrpSpPr/>
          <p:nvPr/>
        </p:nvGrpSpPr>
        <p:grpSpPr>
          <a:xfrm>
            <a:off x="0" y="-1"/>
            <a:ext cx="12192000" cy="2743084"/>
            <a:chOff x="0" y="-1"/>
            <a:chExt cx="12192000" cy="2743084"/>
          </a:xfrm>
        </p:grpSpPr>
        <p:sp>
          <p:nvSpPr>
            <p:cNvPr id="32" name="Rectangle 31">
              <a:extLst>
                <a:ext uri="{FF2B5EF4-FFF2-40B4-BE49-F238E27FC236}">
                  <a16:creationId xmlns:a16="http://schemas.microsoft.com/office/drawing/2014/main" id="{3AAC890C-1BFF-424D-A2B6-D3817B991008}"/>
                </a:ext>
              </a:extLst>
            </p:cNvPr>
            <p:cNvSpPr/>
            <p:nvPr/>
          </p:nvSpPr>
          <p:spPr>
            <a:xfrm>
              <a:off x="0" y="-1"/>
              <a:ext cx="12192000" cy="2743083"/>
            </a:xfrm>
            <a:prstGeom prst="rect">
              <a:avLst/>
            </a:prstGeom>
            <a:solidFill>
              <a:srgbClr val="F0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31" name="Picture 30">
              <a:extLst>
                <a:ext uri="{FF2B5EF4-FFF2-40B4-BE49-F238E27FC236}">
                  <a16:creationId xmlns:a16="http://schemas.microsoft.com/office/drawing/2014/main" id="{A3154A27-402E-41F6-B3E9-3894D8667214}"/>
                </a:ext>
              </a:extLst>
            </p:cNvPr>
            <p:cNvPicPr>
              <a:picLocks noChangeAspect="1"/>
            </p:cNvPicPr>
            <p:nvPr/>
          </p:nvPicPr>
          <p:blipFill rotWithShape="1">
            <a:blip r:embed="rId11">
              <a:extLst>
                <a:ext uri="{28A0092B-C50C-407E-A947-70E740481C1C}">
                  <a14:useLocalDpi xmlns:a14="http://schemas.microsoft.com/office/drawing/2010/main" val="0"/>
                </a:ext>
              </a:extLst>
            </a:blip>
            <a:srcRect t="27838" b="19418"/>
            <a:stretch/>
          </p:blipFill>
          <p:spPr>
            <a:xfrm>
              <a:off x="1367999" y="0"/>
              <a:ext cx="9456003" cy="2743083"/>
            </a:xfrm>
            <a:prstGeom prst="rect">
              <a:avLst/>
            </a:prstGeom>
          </p:spPr>
        </p:pic>
      </p:grpSp>
      <p:grpSp>
        <p:nvGrpSpPr>
          <p:cNvPr id="7" name="Group 6">
            <a:extLst>
              <a:ext uri="{FF2B5EF4-FFF2-40B4-BE49-F238E27FC236}">
                <a16:creationId xmlns:a16="http://schemas.microsoft.com/office/drawing/2014/main" id="{2BF3E992-2D69-4B9F-97D1-9BD28B8E28CD}"/>
              </a:ext>
            </a:extLst>
          </p:cNvPr>
          <p:cNvGrpSpPr/>
          <p:nvPr/>
        </p:nvGrpSpPr>
        <p:grpSpPr>
          <a:xfrm>
            <a:off x="-70497" y="65686"/>
            <a:ext cx="12262497" cy="2577307"/>
            <a:chOff x="-70497" y="65687"/>
            <a:chExt cx="12262497" cy="2417860"/>
          </a:xfrm>
        </p:grpSpPr>
        <p:sp>
          <p:nvSpPr>
            <p:cNvPr id="23" name="Rectangle 22">
              <a:extLst>
                <a:ext uri="{FF2B5EF4-FFF2-40B4-BE49-F238E27FC236}">
                  <a16:creationId xmlns:a16="http://schemas.microsoft.com/office/drawing/2014/main" id="{5BD49A81-91FB-495A-9EAF-8B91F20CCEE4}"/>
                </a:ext>
              </a:extLst>
            </p:cNvPr>
            <p:cNvSpPr/>
            <p:nvPr/>
          </p:nvSpPr>
          <p:spPr>
            <a:xfrm>
              <a:off x="-70497" y="65687"/>
              <a:ext cx="2067953" cy="654468"/>
            </a:xfrm>
            <a:prstGeom prst="rect">
              <a:avLst/>
            </a:prstGeom>
          </p:spPr>
          <p:txBody>
            <a:bodyPr wrap="square">
              <a:spAutoFit/>
            </a:bodyPr>
            <a:lstStyle/>
            <a:p>
              <a:pPr marL="169863" marR="0" lvl="0" indent="0" algn="l" defTabSz="914400" rtl="0" eaLnBrk="1" fontAlgn="auto" latinLnBrk="0" hangingPunct="1">
                <a:lnSpc>
                  <a:spcPct val="100000"/>
                </a:lnSpc>
                <a:spcBef>
                  <a:spcPts val="0"/>
                </a:spcBef>
                <a:spcAft>
                  <a:spcPts val="400"/>
                </a:spcAft>
                <a:buClrTx/>
                <a:buSzTx/>
                <a:buFontTx/>
                <a:buNone/>
                <a:tabLst>
                  <a:tab pos="1544638" algn="l"/>
                </a:tabLst>
                <a:defRPr/>
              </a:pPr>
              <a:r>
                <a:rPr kumimoji="0" lang="en-US" sz="1800" b="1" i="0" u="none" strike="noStrike" kern="1200" cap="none" spc="0" normalizeH="0" baseline="0" noProof="0" dirty="0">
                  <a:ln>
                    <a:noFill/>
                  </a:ln>
                  <a:solidFill>
                    <a:srgbClr val="004B87"/>
                  </a:solidFill>
                  <a:effectLst/>
                  <a:uLnTx/>
                  <a:uFillTx/>
                  <a:latin typeface="Arial" panose="020B0604020202020204" pitchFamily="34" charset="0"/>
                  <a:ea typeface="+mn-ea"/>
                  <a:cs typeface="+mn-cs"/>
                </a:rPr>
                <a:t>Headquarters</a:t>
              </a:r>
            </a:p>
            <a:p>
              <a:pPr marL="169863" marR="0" lvl="0" indent="0" algn="l" defTabSz="914400" rtl="0" eaLnBrk="1" fontAlgn="auto" latinLnBrk="0" hangingPunct="1">
                <a:lnSpc>
                  <a:spcPct val="100000"/>
                </a:lnSpc>
                <a:spcBef>
                  <a:spcPts val="0"/>
                </a:spcBef>
                <a:spcAft>
                  <a:spcPts val="400"/>
                </a:spcAft>
                <a:buClrTx/>
                <a:buSzTx/>
                <a:buFontTx/>
                <a:buNone/>
                <a:tabLst>
                  <a:tab pos="1544638" algn="l"/>
                </a:tabLst>
                <a:defRPr/>
              </a:pPr>
              <a:r>
                <a:rPr kumimoji="0" lang="en-US" sz="18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Natick, MA USA</a:t>
              </a:r>
            </a:p>
          </p:txBody>
        </p:sp>
        <p:sp>
          <p:nvSpPr>
            <p:cNvPr id="30" name="TextBox 29">
              <a:extLst>
                <a:ext uri="{FF2B5EF4-FFF2-40B4-BE49-F238E27FC236}">
                  <a16:creationId xmlns:a16="http://schemas.microsoft.com/office/drawing/2014/main" id="{CC11CE51-541F-43C5-BBE2-557399B4BA55}"/>
                </a:ext>
              </a:extLst>
            </p:cNvPr>
            <p:cNvSpPr txBox="1"/>
            <p:nvPr/>
          </p:nvSpPr>
          <p:spPr>
            <a:xfrm>
              <a:off x="9601200" y="321345"/>
              <a:ext cx="2590800" cy="2162202"/>
            </a:xfrm>
            <a:prstGeom prst="rect">
              <a:avLst/>
            </a:prstGeom>
            <a:noFill/>
          </p:spPr>
          <p:txBody>
            <a:bodyPr wrap="square" numCol="2" spcCol="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tab pos="2400300" algn="l"/>
                </a:tabLst>
                <a:defRPr/>
              </a:pPr>
              <a:r>
                <a:rPr kumimoji="0" lang="it-IT" sz="1600" b="1" i="0" u="none" strike="noStrike" kern="1200" cap="none" spc="0" normalizeH="0" baseline="0" noProof="0" dirty="0">
                  <a:ln>
                    <a:noFill/>
                  </a:ln>
                  <a:solidFill>
                    <a:srgbClr val="004B87"/>
                  </a:solidFill>
                  <a:effectLst/>
                  <a:uLnTx/>
                  <a:uFillTx/>
                  <a:latin typeface="Arial" panose="020B0604020202020204" pitchFamily="34" charset="0"/>
                  <a:ea typeface="+mn-ea"/>
                  <a:cs typeface="+mn-cs"/>
                </a:rPr>
                <a:t>Europe</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France</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Germany </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Ireland</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Italy </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Netherlands</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Spain</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Sweden</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Switzerland</a:t>
              </a:r>
              <a:b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b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UK</a:t>
              </a:r>
            </a:p>
            <a:p>
              <a:pPr marL="0" marR="0" lvl="0" indent="0" algn="l" defTabSz="914400" rtl="0" eaLnBrk="1" fontAlgn="auto" latinLnBrk="0" hangingPunct="1">
                <a:lnSpc>
                  <a:spcPct val="100000"/>
                </a:lnSpc>
                <a:spcBef>
                  <a:spcPts val="0"/>
                </a:spcBef>
                <a:spcAft>
                  <a:spcPts val="400"/>
                </a:spcAft>
                <a:buClrTx/>
                <a:buSzTx/>
                <a:buFontTx/>
                <a:buNone/>
                <a:tabLst>
                  <a:tab pos="2400300" algn="l"/>
                </a:tabLst>
                <a:defRPr/>
              </a:pPr>
              <a:r>
                <a:rPr kumimoji="0" lang="en-US" sz="1600" b="1" i="0" u="none" strike="noStrike" kern="1200" cap="none" spc="0" normalizeH="0" baseline="0" noProof="0" dirty="0">
                  <a:ln>
                    <a:noFill/>
                  </a:ln>
                  <a:solidFill>
                    <a:srgbClr val="004B87"/>
                  </a:solidFill>
                  <a:effectLst/>
                  <a:uLnTx/>
                  <a:uFillTx/>
                  <a:latin typeface="Arial" panose="020B0604020202020204" pitchFamily="34" charset="0"/>
                  <a:ea typeface="+mn-ea"/>
                  <a:cs typeface="+mn-cs"/>
                </a:rPr>
                <a:t>Asia-Pacific</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Australia</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China</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India</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Japan</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Korea</a:t>
              </a:r>
            </a:p>
          </p:txBody>
        </p:sp>
        <p:sp>
          <p:nvSpPr>
            <p:cNvPr id="34" name="TextBox 33">
              <a:extLst>
                <a:ext uri="{FF2B5EF4-FFF2-40B4-BE49-F238E27FC236}">
                  <a16:creationId xmlns:a16="http://schemas.microsoft.com/office/drawing/2014/main" id="{AD7C9F21-5BA4-494B-8683-1E3CEB4DDA0B}"/>
                </a:ext>
              </a:extLst>
            </p:cNvPr>
            <p:cNvSpPr txBox="1"/>
            <p:nvPr/>
          </p:nvSpPr>
          <p:spPr>
            <a:xfrm>
              <a:off x="1482732" y="961433"/>
              <a:ext cx="1605992" cy="1340238"/>
            </a:xfrm>
            <a:prstGeom prst="rect">
              <a:avLst/>
            </a:prstGeom>
            <a:noFill/>
          </p:spPr>
          <p:txBody>
            <a:bodyPr wrap="square" numCol="1" spcCol="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tab pos="2400300" algn="l"/>
                </a:tabLst>
                <a:defRPr/>
              </a:pPr>
              <a:r>
                <a:rPr kumimoji="0" lang="en-US" sz="1600" b="1" i="0" u="none" strike="noStrike" kern="1200" cap="none" spc="0" normalizeH="0" baseline="0" noProof="0" dirty="0">
                  <a:ln>
                    <a:noFill/>
                  </a:ln>
                  <a:solidFill>
                    <a:srgbClr val="004B87"/>
                  </a:solidFill>
                  <a:effectLst/>
                  <a:uLnTx/>
                  <a:uFillTx/>
                  <a:latin typeface="Arial" panose="020B0604020202020204" pitchFamily="34" charset="0"/>
                  <a:ea typeface="+mn-ea"/>
                  <a:cs typeface="+mn-cs"/>
                </a:rPr>
                <a:t>North America</a:t>
              </a:r>
            </a:p>
            <a:p>
              <a:pPr marL="0" marR="0" lvl="0" indent="0" algn="l" defTabSz="914400" rtl="0" eaLnBrk="1" fontAlgn="auto" latinLnBrk="0" hangingPunct="1">
                <a:lnSpc>
                  <a:spcPts val="1600"/>
                </a:lnSpc>
                <a:spcBef>
                  <a:spcPts val="0"/>
                </a:spcBef>
                <a:spcAft>
                  <a:spcPts val="0"/>
                </a:spcAft>
                <a:buClrTx/>
                <a:buSzTx/>
                <a:buFontTx/>
                <a:buNone/>
                <a:tabLst>
                  <a:tab pos="2400300" algn="l"/>
                </a:tabLst>
                <a:defRPr/>
              </a:pPr>
              <a:r>
                <a:rPr kumimoji="0" lang="it-IT" sz="1200" b="0" i="0" u="none" strike="noStrike" kern="1200" cap="none" spc="0" normalizeH="0" baseline="0" noProof="0" dirty="0">
                  <a:ln>
                    <a:noFill/>
                  </a:ln>
                  <a:solidFill>
                    <a:srgbClr val="636569"/>
                  </a:solidFill>
                  <a:effectLst/>
                  <a:uLnTx/>
                  <a:uFillTx/>
                  <a:latin typeface="Arial" panose="020B0604020202020204" pitchFamily="34" charset="0"/>
                  <a:ea typeface="+mn-ea"/>
                  <a:cs typeface="+mn-cs"/>
                </a:rPr>
                <a:t>United States</a:t>
              </a:r>
              <a:endParaRPr kumimoji="0" lang="it-IT"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400"/>
                </a:spcAft>
                <a:buClrTx/>
                <a:buSzTx/>
                <a:buFontTx/>
                <a:buNone/>
                <a:tabLst>
                  <a:tab pos="2400300" algn="l"/>
                </a:tabLst>
                <a:defRPr/>
              </a:pPr>
              <a:endParaRPr kumimoji="0" lang="it-IT" sz="1200"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400"/>
                </a:spcAft>
                <a:buClrTx/>
                <a:buSzTx/>
                <a:buFontTx/>
                <a:buNone/>
                <a:tabLst>
                  <a:tab pos="2400300" algn="l"/>
                </a:tabLst>
                <a:defRPr/>
              </a:pPr>
              <a:endParaRPr kumimoji="0" lang="it-IT" sz="1600"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400"/>
                </a:spcAft>
                <a:buClrTx/>
                <a:buSzTx/>
                <a:buFontTx/>
                <a:buNone/>
                <a:tabLst>
                  <a:tab pos="2400300" algn="l"/>
                </a:tabLst>
                <a:defRPr/>
              </a:pPr>
              <a:endParaRPr kumimoji="0" lang="it-IT" sz="1600"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endParaRPr>
            </a:p>
          </p:txBody>
        </p:sp>
      </p:grpSp>
      <p:grpSp>
        <p:nvGrpSpPr>
          <p:cNvPr id="3" name="Group 2">
            <a:extLst>
              <a:ext uri="{FF2B5EF4-FFF2-40B4-BE49-F238E27FC236}">
                <a16:creationId xmlns:a16="http://schemas.microsoft.com/office/drawing/2014/main" id="{E0F627AD-369C-46FF-9BFC-BE4CFDC87728}"/>
              </a:ext>
            </a:extLst>
          </p:cNvPr>
          <p:cNvGrpSpPr/>
          <p:nvPr/>
        </p:nvGrpSpPr>
        <p:grpSpPr>
          <a:xfrm>
            <a:off x="3497179" y="1013716"/>
            <a:ext cx="260684" cy="260684"/>
            <a:chOff x="3497179" y="1013716"/>
            <a:chExt cx="260684" cy="260684"/>
          </a:xfrm>
        </p:grpSpPr>
        <p:sp>
          <p:nvSpPr>
            <p:cNvPr id="16" name="Rectangle 15">
              <a:extLst>
                <a:ext uri="{FF2B5EF4-FFF2-40B4-BE49-F238E27FC236}">
                  <a16:creationId xmlns:a16="http://schemas.microsoft.com/office/drawing/2014/main" id="{EC55E2E6-2B50-4481-98CE-65C4315038A3}"/>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11" name="Graphic 10" descr="Marker">
              <a:extLst>
                <a:ext uri="{FF2B5EF4-FFF2-40B4-BE49-F238E27FC236}">
                  <a16:creationId xmlns:a16="http://schemas.microsoft.com/office/drawing/2014/main" id="{D859A004-EF5A-49B6-8D3D-E58AC3F62DC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36" name="Group 35">
            <a:extLst>
              <a:ext uri="{FF2B5EF4-FFF2-40B4-BE49-F238E27FC236}">
                <a16:creationId xmlns:a16="http://schemas.microsoft.com/office/drawing/2014/main" id="{164DF75F-270B-4878-8DC8-37A3BFC40480}"/>
              </a:ext>
            </a:extLst>
          </p:cNvPr>
          <p:cNvGrpSpPr/>
          <p:nvPr/>
        </p:nvGrpSpPr>
        <p:grpSpPr>
          <a:xfrm>
            <a:off x="3028024" y="714040"/>
            <a:ext cx="260684" cy="260684"/>
            <a:chOff x="3497179" y="1013716"/>
            <a:chExt cx="260684" cy="260684"/>
          </a:xfrm>
        </p:grpSpPr>
        <p:sp>
          <p:nvSpPr>
            <p:cNvPr id="37" name="Rectangle 36">
              <a:extLst>
                <a:ext uri="{FF2B5EF4-FFF2-40B4-BE49-F238E27FC236}">
                  <a16:creationId xmlns:a16="http://schemas.microsoft.com/office/drawing/2014/main" id="{31CAB126-8D8C-4BC8-9D0B-F7AFE8B98A4B}"/>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38" name="Graphic 37" descr="Marker">
              <a:extLst>
                <a:ext uri="{FF2B5EF4-FFF2-40B4-BE49-F238E27FC236}">
                  <a16:creationId xmlns:a16="http://schemas.microsoft.com/office/drawing/2014/main" id="{E6C5C7A8-D368-4650-AD29-DD5C99B7875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39" name="Group 38">
            <a:extLst>
              <a:ext uri="{FF2B5EF4-FFF2-40B4-BE49-F238E27FC236}">
                <a16:creationId xmlns:a16="http://schemas.microsoft.com/office/drawing/2014/main" id="{742688F5-2145-4D7A-A910-390C08A793D5}"/>
              </a:ext>
            </a:extLst>
          </p:cNvPr>
          <p:cNvGrpSpPr/>
          <p:nvPr/>
        </p:nvGrpSpPr>
        <p:grpSpPr>
          <a:xfrm>
            <a:off x="5656264" y="259037"/>
            <a:ext cx="260684" cy="260684"/>
            <a:chOff x="3497179" y="1013716"/>
            <a:chExt cx="260684" cy="260684"/>
          </a:xfrm>
        </p:grpSpPr>
        <p:sp>
          <p:nvSpPr>
            <p:cNvPr id="40" name="Rectangle 39">
              <a:extLst>
                <a:ext uri="{FF2B5EF4-FFF2-40B4-BE49-F238E27FC236}">
                  <a16:creationId xmlns:a16="http://schemas.microsoft.com/office/drawing/2014/main" id="{27457C8B-9B37-45B1-A2CA-F37306B4878A}"/>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41" name="Graphic 40" descr="Marker">
              <a:extLst>
                <a:ext uri="{FF2B5EF4-FFF2-40B4-BE49-F238E27FC236}">
                  <a16:creationId xmlns:a16="http://schemas.microsoft.com/office/drawing/2014/main" id="{2C66C672-5920-4FB3-8949-A40888BE434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42" name="Group 41">
            <a:extLst>
              <a:ext uri="{FF2B5EF4-FFF2-40B4-BE49-F238E27FC236}">
                <a16:creationId xmlns:a16="http://schemas.microsoft.com/office/drawing/2014/main" id="{BC89FE27-251E-46B6-91DA-1A96A136FAB7}"/>
              </a:ext>
            </a:extLst>
          </p:cNvPr>
          <p:cNvGrpSpPr/>
          <p:nvPr/>
        </p:nvGrpSpPr>
        <p:grpSpPr>
          <a:xfrm>
            <a:off x="7433801" y="1093551"/>
            <a:ext cx="260684" cy="260684"/>
            <a:chOff x="3497179" y="1013716"/>
            <a:chExt cx="260684" cy="260684"/>
          </a:xfrm>
        </p:grpSpPr>
        <p:sp>
          <p:nvSpPr>
            <p:cNvPr id="43" name="Rectangle 42">
              <a:extLst>
                <a:ext uri="{FF2B5EF4-FFF2-40B4-BE49-F238E27FC236}">
                  <a16:creationId xmlns:a16="http://schemas.microsoft.com/office/drawing/2014/main" id="{959C3231-483B-413F-A378-D6E2B197E06C}"/>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44" name="Graphic 43" descr="Marker">
              <a:extLst>
                <a:ext uri="{FF2B5EF4-FFF2-40B4-BE49-F238E27FC236}">
                  <a16:creationId xmlns:a16="http://schemas.microsoft.com/office/drawing/2014/main" id="{A33EAF3E-4CE2-44F8-8BF2-84B39ED76C9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45" name="Group 44">
            <a:extLst>
              <a:ext uri="{FF2B5EF4-FFF2-40B4-BE49-F238E27FC236}">
                <a16:creationId xmlns:a16="http://schemas.microsoft.com/office/drawing/2014/main" id="{B24534BA-16D5-4EF1-929A-7F7996D9BF01}"/>
              </a:ext>
            </a:extLst>
          </p:cNvPr>
          <p:cNvGrpSpPr/>
          <p:nvPr/>
        </p:nvGrpSpPr>
        <p:grpSpPr>
          <a:xfrm>
            <a:off x="7428768" y="1377828"/>
            <a:ext cx="260684" cy="260684"/>
            <a:chOff x="3497179" y="1013716"/>
            <a:chExt cx="260684" cy="260684"/>
          </a:xfrm>
        </p:grpSpPr>
        <p:sp>
          <p:nvSpPr>
            <p:cNvPr id="46" name="Rectangle 45">
              <a:extLst>
                <a:ext uri="{FF2B5EF4-FFF2-40B4-BE49-F238E27FC236}">
                  <a16:creationId xmlns:a16="http://schemas.microsoft.com/office/drawing/2014/main" id="{E9E25BEF-925D-45C0-AC6B-9A46B0867B70}"/>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47" name="Graphic 46" descr="Marker">
              <a:extLst>
                <a:ext uri="{FF2B5EF4-FFF2-40B4-BE49-F238E27FC236}">
                  <a16:creationId xmlns:a16="http://schemas.microsoft.com/office/drawing/2014/main" id="{EA768AB6-91A4-4F6E-AC99-F9D24F522E8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48" name="Group 47">
            <a:extLst>
              <a:ext uri="{FF2B5EF4-FFF2-40B4-BE49-F238E27FC236}">
                <a16:creationId xmlns:a16="http://schemas.microsoft.com/office/drawing/2014/main" id="{74467685-5167-47DD-AD40-5821F722DA51}"/>
              </a:ext>
            </a:extLst>
          </p:cNvPr>
          <p:cNvGrpSpPr/>
          <p:nvPr/>
        </p:nvGrpSpPr>
        <p:grpSpPr>
          <a:xfrm>
            <a:off x="7342761" y="1150044"/>
            <a:ext cx="260684" cy="260684"/>
            <a:chOff x="3497179" y="1013716"/>
            <a:chExt cx="260684" cy="260684"/>
          </a:xfrm>
        </p:grpSpPr>
        <p:sp>
          <p:nvSpPr>
            <p:cNvPr id="49" name="Rectangle 48">
              <a:extLst>
                <a:ext uri="{FF2B5EF4-FFF2-40B4-BE49-F238E27FC236}">
                  <a16:creationId xmlns:a16="http://schemas.microsoft.com/office/drawing/2014/main" id="{359E9F45-7EB2-49DD-B32A-0C488E0622BE}"/>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50" name="Graphic 49" descr="Marker">
              <a:extLst>
                <a:ext uri="{FF2B5EF4-FFF2-40B4-BE49-F238E27FC236}">
                  <a16:creationId xmlns:a16="http://schemas.microsoft.com/office/drawing/2014/main" id="{C59A2F55-29F6-445A-AA59-8FCEE25D77A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51" name="Group 50">
            <a:extLst>
              <a:ext uri="{FF2B5EF4-FFF2-40B4-BE49-F238E27FC236}">
                <a16:creationId xmlns:a16="http://schemas.microsoft.com/office/drawing/2014/main" id="{9D59F6AE-1346-492E-9044-B2538A29A443}"/>
              </a:ext>
            </a:extLst>
          </p:cNvPr>
          <p:cNvGrpSpPr/>
          <p:nvPr/>
        </p:nvGrpSpPr>
        <p:grpSpPr>
          <a:xfrm>
            <a:off x="8336675" y="955906"/>
            <a:ext cx="260684" cy="260684"/>
            <a:chOff x="3497179" y="1013716"/>
            <a:chExt cx="260684" cy="260684"/>
          </a:xfrm>
        </p:grpSpPr>
        <p:sp>
          <p:nvSpPr>
            <p:cNvPr id="52" name="Rectangle 51">
              <a:extLst>
                <a:ext uri="{FF2B5EF4-FFF2-40B4-BE49-F238E27FC236}">
                  <a16:creationId xmlns:a16="http://schemas.microsoft.com/office/drawing/2014/main" id="{0E3B5310-4696-4A11-A173-0A738E543C6D}"/>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53" name="Graphic 52" descr="Marker">
              <a:extLst>
                <a:ext uri="{FF2B5EF4-FFF2-40B4-BE49-F238E27FC236}">
                  <a16:creationId xmlns:a16="http://schemas.microsoft.com/office/drawing/2014/main" id="{1B2A7CDE-161C-4222-B087-DBE49EFAE62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54" name="Group 53">
            <a:extLst>
              <a:ext uri="{FF2B5EF4-FFF2-40B4-BE49-F238E27FC236}">
                <a16:creationId xmlns:a16="http://schemas.microsoft.com/office/drawing/2014/main" id="{1DA83F44-502F-4E21-930D-AC950112FA9A}"/>
              </a:ext>
            </a:extLst>
          </p:cNvPr>
          <p:cNvGrpSpPr/>
          <p:nvPr/>
        </p:nvGrpSpPr>
        <p:grpSpPr>
          <a:xfrm>
            <a:off x="8647336" y="849074"/>
            <a:ext cx="260684" cy="260684"/>
            <a:chOff x="3497179" y="1013716"/>
            <a:chExt cx="260684" cy="260684"/>
          </a:xfrm>
        </p:grpSpPr>
        <p:sp>
          <p:nvSpPr>
            <p:cNvPr id="55" name="Rectangle 54">
              <a:extLst>
                <a:ext uri="{FF2B5EF4-FFF2-40B4-BE49-F238E27FC236}">
                  <a16:creationId xmlns:a16="http://schemas.microsoft.com/office/drawing/2014/main" id="{1E21F258-2278-4AD1-A0A5-8E6632ECEBE9}"/>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56" name="Graphic 55" descr="Marker">
              <a:extLst>
                <a:ext uri="{FF2B5EF4-FFF2-40B4-BE49-F238E27FC236}">
                  <a16:creationId xmlns:a16="http://schemas.microsoft.com/office/drawing/2014/main" id="{5E42D495-A9C6-4AB3-8D0D-90A125128A4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57" name="Group 56">
            <a:extLst>
              <a:ext uri="{FF2B5EF4-FFF2-40B4-BE49-F238E27FC236}">
                <a16:creationId xmlns:a16="http://schemas.microsoft.com/office/drawing/2014/main" id="{84CEFAF9-D8F5-4923-A6CE-14DA31C1C9AE}"/>
              </a:ext>
            </a:extLst>
          </p:cNvPr>
          <p:cNvGrpSpPr/>
          <p:nvPr/>
        </p:nvGrpSpPr>
        <p:grpSpPr>
          <a:xfrm>
            <a:off x="8809606" y="718732"/>
            <a:ext cx="260684" cy="260684"/>
            <a:chOff x="3497179" y="1013716"/>
            <a:chExt cx="260684" cy="260684"/>
          </a:xfrm>
        </p:grpSpPr>
        <p:sp>
          <p:nvSpPr>
            <p:cNvPr id="58" name="Rectangle 57">
              <a:extLst>
                <a:ext uri="{FF2B5EF4-FFF2-40B4-BE49-F238E27FC236}">
                  <a16:creationId xmlns:a16="http://schemas.microsoft.com/office/drawing/2014/main" id="{455FEEFC-EA8D-42E8-9E08-68DEAAA2595B}"/>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59" name="Graphic 58" descr="Marker">
              <a:extLst>
                <a:ext uri="{FF2B5EF4-FFF2-40B4-BE49-F238E27FC236}">
                  <a16:creationId xmlns:a16="http://schemas.microsoft.com/office/drawing/2014/main" id="{CE6ABF21-878F-4794-89D2-C2D8E9F04D3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60" name="Group 59">
            <a:extLst>
              <a:ext uri="{FF2B5EF4-FFF2-40B4-BE49-F238E27FC236}">
                <a16:creationId xmlns:a16="http://schemas.microsoft.com/office/drawing/2014/main" id="{76238815-2943-44F0-8854-AA6C94176A74}"/>
              </a:ext>
            </a:extLst>
          </p:cNvPr>
          <p:cNvGrpSpPr/>
          <p:nvPr/>
        </p:nvGrpSpPr>
        <p:grpSpPr>
          <a:xfrm>
            <a:off x="6068270" y="474907"/>
            <a:ext cx="260684" cy="260684"/>
            <a:chOff x="3497179" y="1013716"/>
            <a:chExt cx="260684" cy="260684"/>
          </a:xfrm>
        </p:grpSpPr>
        <p:sp>
          <p:nvSpPr>
            <p:cNvPr id="61" name="Rectangle 60">
              <a:extLst>
                <a:ext uri="{FF2B5EF4-FFF2-40B4-BE49-F238E27FC236}">
                  <a16:creationId xmlns:a16="http://schemas.microsoft.com/office/drawing/2014/main" id="{C1D8F93D-370A-484F-AFA3-251472EE4CDA}"/>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62" name="Graphic 61" descr="Marker">
              <a:extLst>
                <a:ext uri="{FF2B5EF4-FFF2-40B4-BE49-F238E27FC236}">
                  <a16:creationId xmlns:a16="http://schemas.microsoft.com/office/drawing/2014/main" id="{435A7930-3293-460B-9F72-E1E19A91B05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63" name="Group 62">
            <a:extLst>
              <a:ext uri="{FF2B5EF4-FFF2-40B4-BE49-F238E27FC236}">
                <a16:creationId xmlns:a16="http://schemas.microsoft.com/office/drawing/2014/main" id="{E3916680-1E17-413D-A85B-6EE73C85E1BA}"/>
              </a:ext>
            </a:extLst>
          </p:cNvPr>
          <p:cNvGrpSpPr/>
          <p:nvPr/>
        </p:nvGrpSpPr>
        <p:grpSpPr>
          <a:xfrm>
            <a:off x="6138767" y="537323"/>
            <a:ext cx="260684" cy="260684"/>
            <a:chOff x="3497179" y="1013716"/>
            <a:chExt cx="260684" cy="260684"/>
          </a:xfrm>
        </p:grpSpPr>
        <p:sp>
          <p:nvSpPr>
            <p:cNvPr id="64" name="Rectangle 63">
              <a:extLst>
                <a:ext uri="{FF2B5EF4-FFF2-40B4-BE49-F238E27FC236}">
                  <a16:creationId xmlns:a16="http://schemas.microsoft.com/office/drawing/2014/main" id="{294918F5-1107-48A2-86D5-21861FFE0E70}"/>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65" name="Graphic 64" descr="Marker">
              <a:extLst>
                <a:ext uri="{FF2B5EF4-FFF2-40B4-BE49-F238E27FC236}">
                  <a16:creationId xmlns:a16="http://schemas.microsoft.com/office/drawing/2014/main" id="{5C5FF9CC-E463-4AF1-B02D-64DB8D6B9A04}"/>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66" name="Group 65">
            <a:extLst>
              <a:ext uri="{FF2B5EF4-FFF2-40B4-BE49-F238E27FC236}">
                <a16:creationId xmlns:a16="http://schemas.microsoft.com/office/drawing/2014/main" id="{D3418350-4AB5-4473-A2E8-914E7643C56D}"/>
              </a:ext>
            </a:extLst>
          </p:cNvPr>
          <p:cNvGrpSpPr/>
          <p:nvPr/>
        </p:nvGrpSpPr>
        <p:grpSpPr>
          <a:xfrm>
            <a:off x="5814227" y="570949"/>
            <a:ext cx="260684" cy="260684"/>
            <a:chOff x="3497179" y="1013716"/>
            <a:chExt cx="260684" cy="260684"/>
          </a:xfrm>
        </p:grpSpPr>
        <p:sp>
          <p:nvSpPr>
            <p:cNvPr id="67" name="Rectangle 66">
              <a:extLst>
                <a:ext uri="{FF2B5EF4-FFF2-40B4-BE49-F238E27FC236}">
                  <a16:creationId xmlns:a16="http://schemas.microsoft.com/office/drawing/2014/main" id="{B7A63F8A-AB6E-4823-AA34-DCFB6A3B1A18}"/>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68" name="Graphic 67" descr="Marker">
              <a:extLst>
                <a:ext uri="{FF2B5EF4-FFF2-40B4-BE49-F238E27FC236}">
                  <a16:creationId xmlns:a16="http://schemas.microsoft.com/office/drawing/2014/main" id="{71861949-F9B7-4E03-B1C7-53CA8687AE84}"/>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grpSp>
        <p:nvGrpSpPr>
          <p:cNvPr id="69" name="Group 68">
            <a:extLst>
              <a:ext uri="{FF2B5EF4-FFF2-40B4-BE49-F238E27FC236}">
                <a16:creationId xmlns:a16="http://schemas.microsoft.com/office/drawing/2014/main" id="{7505BE6D-3696-4D10-BBA5-9BB22E0C9863}"/>
              </a:ext>
            </a:extLst>
          </p:cNvPr>
          <p:cNvGrpSpPr/>
          <p:nvPr/>
        </p:nvGrpSpPr>
        <p:grpSpPr>
          <a:xfrm>
            <a:off x="5906604" y="405631"/>
            <a:ext cx="260684" cy="260684"/>
            <a:chOff x="3497179" y="1013716"/>
            <a:chExt cx="260684" cy="260684"/>
          </a:xfrm>
        </p:grpSpPr>
        <p:sp>
          <p:nvSpPr>
            <p:cNvPr id="70" name="Rectangle 69">
              <a:extLst>
                <a:ext uri="{FF2B5EF4-FFF2-40B4-BE49-F238E27FC236}">
                  <a16:creationId xmlns:a16="http://schemas.microsoft.com/office/drawing/2014/main" id="{54229FD8-3844-4C23-A846-03472A1C4335}"/>
                </a:ext>
              </a:extLst>
            </p:cNvPr>
            <p:cNvSpPr/>
            <p:nvPr/>
          </p:nvSpPr>
          <p:spPr>
            <a:xfrm>
              <a:off x="3595593" y="1078803"/>
              <a:ext cx="63856" cy="6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71" name="Graphic 70" descr="Marker">
              <a:extLst>
                <a:ext uri="{FF2B5EF4-FFF2-40B4-BE49-F238E27FC236}">
                  <a16:creationId xmlns:a16="http://schemas.microsoft.com/office/drawing/2014/main" id="{5637A279-FB18-49F3-B2C3-32F1CA3B6B1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97179" y="1013716"/>
              <a:ext cx="260684" cy="260684"/>
            </a:xfrm>
            <a:prstGeom prst="rect">
              <a:avLst/>
            </a:prstGeom>
          </p:spPr>
        </p:pic>
      </p:grpSp>
    </p:spTree>
    <p:extLst>
      <p:ext uri="{BB962C8B-B14F-4D97-AF65-F5344CB8AC3E}">
        <p14:creationId xmlns:p14="http://schemas.microsoft.com/office/powerpoint/2010/main" val="1854559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723ABFB-468A-4255-957A-4B558052CA51}"/>
              </a:ext>
            </a:extLst>
          </p:cNvPr>
          <p:cNvGraphicFramePr>
            <a:graphicFrameLocks noGrp="1"/>
          </p:cNvGraphicFramePr>
          <p:nvPr/>
        </p:nvGraphicFramePr>
        <p:xfrm>
          <a:off x="0" y="1005839"/>
          <a:ext cx="12192000" cy="537318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992183833"/>
                    </a:ext>
                  </a:extLst>
                </a:gridCol>
                <a:gridCol w="2438400">
                  <a:extLst>
                    <a:ext uri="{9D8B030D-6E8A-4147-A177-3AD203B41FA5}">
                      <a16:colId xmlns:a16="http://schemas.microsoft.com/office/drawing/2014/main" val="3740531724"/>
                    </a:ext>
                  </a:extLst>
                </a:gridCol>
                <a:gridCol w="2438400">
                  <a:extLst>
                    <a:ext uri="{9D8B030D-6E8A-4147-A177-3AD203B41FA5}">
                      <a16:colId xmlns:a16="http://schemas.microsoft.com/office/drawing/2014/main" val="1287018519"/>
                    </a:ext>
                  </a:extLst>
                </a:gridCol>
                <a:gridCol w="2438400">
                  <a:extLst>
                    <a:ext uri="{9D8B030D-6E8A-4147-A177-3AD203B41FA5}">
                      <a16:colId xmlns:a16="http://schemas.microsoft.com/office/drawing/2014/main" val="3359402492"/>
                    </a:ext>
                  </a:extLst>
                </a:gridCol>
                <a:gridCol w="2438400">
                  <a:extLst>
                    <a:ext uri="{9D8B030D-6E8A-4147-A177-3AD203B41FA5}">
                      <a16:colId xmlns:a16="http://schemas.microsoft.com/office/drawing/2014/main" val="1354349824"/>
                    </a:ext>
                  </a:extLst>
                </a:gridCol>
              </a:tblGrid>
              <a:tr h="1791063">
                <a:tc>
                  <a:txBody>
                    <a:bodyPr/>
                    <a:lstStyle/>
                    <a:p>
                      <a:pPr algn="ctr"/>
                      <a:r>
                        <a:rPr lang="en-US" sz="1200" b="1" dirty="0">
                          <a:solidFill>
                            <a:schemeClr val="tx1"/>
                          </a:solidFill>
                        </a:rPr>
                        <a:t>Aerospace and Defense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Automotive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Biological Sciences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Biotech and Pharmaceutical</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Communications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560317"/>
                  </a:ext>
                </a:extLst>
              </a:tr>
              <a:tr h="1791063">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Electronics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Energy Production</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Financial Services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Industrial Machinery</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Medical Devices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230818"/>
                  </a:ext>
                </a:extLst>
              </a:tr>
              <a:tr h="1791063">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Metals, Materials, Mining</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Neuroscience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Railway Systems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Semiconductors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Software and Internet</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181234"/>
                  </a:ext>
                </a:extLst>
              </a:tr>
            </a:tbl>
          </a:graphicData>
        </a:graphic>
      </p:graphicFrame>
      <p:pic>
        <p:nvPicPr>
          <p:cNvPr id="1026" name="Picture 2" descr="https://www.mathworks.com/content/mathworks/www/en/solutions/industrial-automation-machinery/process-automation-systems-industrial-controls/_jcr_content/mainParsys/column_0/1/column_0/2/thumbnail.img.jpg/1481295320875.jpg">
            <a:extLst>
              <a:ext uri="{FF2B5EF4-FFF2-40B4-BE49-F238E27FC236}">
                <a16:creationId xmlns:a16="http://schemas.microsoft.com/office/drawing/2014/main" id="{2FE24124-47EC-4C9C-89D8-81B85B11BC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5555"/>
          <a:stretch/>
        </p:blipFill>
        <p:spPr bwMode="auto">
          <a:xfrm>
            <a:off x="7569654"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D815E1-E3C9-42CC-8A02-313374C5C115}"/>
              </a:ext>
            </a:extLst>
          </p:cNvPr>
          <p:cNvSpPr>
            <a:spLocks noGrp="1"/>
          </p:cNvSpPr>
          <p:nvPr>
            <p:ph type="title"/>
          </p:nvPr>
        </p:nvSpPr>
        <p:spPr/>
        <p:txBody>
          <a:bodyPr/>
          <a:lstStyle/>
          <a:p>
            <a:r>
              <a:rPr lang="en-US" dirty="0"/>
              <a:t>Our Customers / </a:t>
            </a:r>
            <a:r>
              <a:rPr lang="en-US" dirty="0">
                <a:solidFill>
                  <a:srgbClr val="004B87"/>
                </a:solidFill>
              </a:rPr>
              <a:t>Key</a:t>
            </a:r>
            <a:r>
              <a:rPr lang="en-US" dirty="0"/>
              <a:t> </a:t>
            </a:r>
            <a:r>
              <a:rPr lang="en-US" dirty="0">
                <a:solidFill>
                  <a:srgbClr val="004B87"/>
                </a:solidFill>
              </a:rPr>
              <a:t>Industries</a:t>
            </a:r>
          </a:p>
        </p:txBody>
      </p:sp>
      <p:pic>
        <p:nvPicPr>
          <p:cNvPr id="6" name="Picture 5">
            <a:extLst>
              <a:ext uri="{FF2B5EF4-FFF2-40B4-BE49-F238E27FC236}">
                <a16:creationId xmlns:a16="http://schemas.microsoft.com/office/drawing/2014/main" id="{CFF75EB0-D066-4326-99F0-001CAC206C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754" t="651" r="74" b="1630"/>
          <a:stretch/>
        </p:blipFill>
        <p:spPr>
          <a:xfrm>
            <a:off x="269937" y="1243675"/>
            <a:ext cx="1920240" cy="1280160"/>
          </a:xfrm>
          <a:prstGeom prst="rect">
            <a:avLst/>
          </a:prstGeom>
        </p:spPr>
      </p:pic>
      <p:pic>
        <p:nvPicPr>
          <p:cNvPr id="8" name="Picture 7" descr="http://www.subaru-global.com/ebrochure/Forester/2018my/HUEN/mobile/assets/images/eyesight/eyesight_01.jpg">
            <a:extLst>
              <a:ext uri="{FF2B5EF4-FFF2-40B4-BE49-F238E27FC236}">
                <a16:creationId xmlns:a16="http://schemas.microsoft.com/office/drawing/2014/main" id="{6A0D8F8B-4A20-4BD9-978D-C309ADFE5A8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06" r="8906" b="9249"/>
          <a:stretch/>
        </p:blipFill>
        <p:spPr bwMode="auto">
          <a:xfrm>
            <a:off x="2699657"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84DC3DF-5123-428C-ADA6-D12DF6536FC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1981" b="11985"/>
          <a:stretch/>
        </p:blipFill>
        <p:spPr>
          <a:xfrm>
            <a:off x="269937" y="3032759"/>
            <a:ext cx="1920240" cy="1280160"/>
          </a:xfrm>
          <a:prstGeom prst="rect">
            <a:avLst/>
          </a:prstGeom>
        </p:spPr>
      </p:pic>
      <p:pic>
        <p:nvPicPr>
          <p:cNvPr id="11" name="Picture 2" descr="Image result for site:mathworks.com carnegie">
            <a:extLst>
              <a:ext uri="{FF2B5EF4-FFF2-40B4-BE49-F238E27FC236}">
                <a16:creationId xmlns:a16="http://schemas.microsoft.com/office/drawing/2014/main" id="{3B95945B-79EC-4C9C-81F9-0FEB5289B2E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813" r="7813"/>
          <a:stretch/>
        </p:blipFill>
        <p:spPr bwMode="auto">
          <a:xfrm>
            <a:off x="2699657"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4198FF2-D760-49D8-853C-E0484692B8C1}"/>
              </a:ext>
            </a:extLst>
          </p:cNvPr>
          <p:cNvPicPr>
            <a:picLocks noChangeAspect="1"/>
          </p:cNvPicPr>
          <p:nvPr/>
        </p:nvPicPr>
        <p:blipFill rotWithShape="1">
          <a:blip r:embed="rId8"/>
          <a:srcRect l="-935" t="781" r="935" b="9787"/>
          <a:stretch/>
        </p:blipFill>
        <p:spPr>
          <a:xfrm>
            <a:off x="7569654" y="4837700"/>
            <a:ext cx="1920240" cy="1280160"/>
          </a:xfrm>
          <a:prstGeom prst="rect">
            <a:avLst/>
          </a:prstGeom>
        </p:spPr>
      </p:pic>
      <p:pic>
        <p:nvPicPr>
          <p:cNvPr id="5122" name="Picture 2" descr="Image result for financial trader screens">
            <a:extLst>
              <a:ext uri="{FF2B5EF4-FFF2-40B4-BE49-F238E27FC236}">
                <a16:creationId xmlns:a16="http://schemas.microsoft.com/office/drawing/2014/main" id="{12E538C1-21C5-48E1-9AD4-C41786978BA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6667" r="16667"/>
          <a:stretch/>
        </p:blipFill>
        <p:spPr bwMode="auto">
          <a:xfrm>
            <a:off x="5129377"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www.mathworks.com/content/mathworks/www/en/solutions/biological-sciences/jcr:content/mainParsys/column_0/1/feature_0/items/item_1.adapt.full.medium.jpg/1521698247146.jpg">
            <a:extLst>
              <a:ext uri="{FF2B5EF4-FFF2-40B4-BE49-F238E27FC236}">
                <a16:creationId xmlns:a16="http://schemas.microsoft.com/office/drawing/2014/main" id="{45D85A3F-0E97-4E20-B5CD-C1D92526AE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333" t="-371" r="32667" b="371"/>
          <a:stretch/>
        </p:blipFill>
        <p:spPr bwMode="auto">
          <a:xfrm>
            <a:off x="5129377"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a:extLst>
              <a:ext uri="{FF2B5EF4-FFF2-40B4-BE49-F238E27FC236}">
                <a16:creationId xmlns:a16="http://schemas.microsoft.com/office/drawing/2014/main" id="{56C9D2E6-1FA6-46E9-8B9B-28481FE89877}"/>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 r="15"/>
          <a:stretch/>
        </p:blipFill>
        <p:spPr bwMode="auto">
          <a:xfrm>
            <a:off x="7569654"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www.mathworks.com/content/mathworks/www/en/solutions/jcr:content/mainParsys/column_1/1/columns_copy/3/panel_copy/headerImage.adapt.full.medium.jpg/1527777987704.jpg">
            <a:extLst>
              <a:ext uri="{FF2B5EF4-FFF2-40B4-BE49-F238E27FC236}">
                <a16:creationId xmlns:a16="http://schemas.microsoft.com/office/drawing/2014/main" id="{0D638840-59DF-4E6B-A35B-B8A74A70175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79" t="287" r="15121" b="-287"/>
          <a:stretch/>
        </p:blipFill>
        <p:spPr bwMode="auto">
          <a:xfrm>
            <a:off x="10023679"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offshore drilling rig">
            <a:extLst>
              <a:ext uri="{FF2B5EF4-FFF2-40B4-BE49-F238E27FC236}">
                <a16:creationId xmlns:a16="http://schemas.microsoft.com/office/drawing/2014/main" id="{91315E67-D0E0-4AB8-A0D7-1E984DBB27BC}"/>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7734" r="7734"/>
          <a:stretch/>
        </p:blipFill>
        <p:spPr bwMode="auto">
          <a:xfrm>
            <a:off x="26993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Brain mapping">
            <a:extLst>
              <a:ext uri="{FF2B5EF4-FFF2-40B4-BE49-F238E27FC236}">
                <a16:creationId xmlns:a16="http://schemas.microsoft.com/office/drawing/2014/main" id="{9311DE12-044E-4D34-A98A-746F05DA538D}"/>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813" r="7813"/>
          <a:stretch/>
        </p:blipFill>
        <p:spPr bwMode="auto">
          <a:xfrm>
            <a:off x="269965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site:mathworks.com railway">
            <a:extLst>
              <a:ext uri="{FF2B5EF4-FFF2-40B4-BE49-F238E27FC236}">
                <a16:creationId xmlns:a16="http://schemas.microsoft.com/office/drawing/2014/main" id="{B68A72DC-3D7F-4C66-9728-63BD0FB239BA}"/>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45" t="20381" r="24689" b="13072"/>
          <a:stretch/>
        </p:blipFill>
        <p:spPr bwMode="auto">
          <a:xfrm>
            <a:off x="512937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mage result for site:mathworks.com communications">
            <a:extLst>
              <a:ext uri="{FF2B5EF4-FFF2-40B4-BE49-F238E27FC236}">
                <a16:creationId xmlns:a16="http://schemas.microsoft.com/office/drawing/2014/main" id="{7983170E-ABE9-4BFF-B843-1349B3F6858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1" r="31"/>
          <a:stretch/>
        </p:blipFill>
        <p:spPr bwMode="auto">
          <a:xfrm>
            <a:off x="10023679"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94CE1D7-02FB-439B-A55A-A61FD4B8F22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66" b="66"/>
          <a:stretch/>
        </p:blipFill>
        <p:spPr>
          <a:xfrm>
            <a:off x="10023679" y="4837700"/>
            <a:ext cx="1920240" cy="1280160"/>
          </a:xfrm>
          <a:prstGeom prst="rect">
            <a:avLst/>
          </a:prstGeom>
        </p:spPr>
      </p:pic>
    </p:spTree>
    <p:extLst>
      <p:ext uri="{BB962C8B-B14F-4D97-AF65-F5344CB8AC3E}">
        <p14:creationId xmlns:p14="http://schemas.microsoft.com/office/powerpoint/2010/main" val="3465395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rmulaOne_RoboBoat_RoboCup">
            <a:hlinkClick r:id="" action="ppaction://media"/>
            <a:extLst>
              <a:ext uri="{FF2B5EF4-FFF2-40B4-BE49-F238E27FC236}">
                <a16:creationId xmlns:a16="http://schemas.microsoft.com/office/drawing/2014/main" id="{2DD5CB69-B628-4E02-90A4-E39BC0DF65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554" b="10111"/>
          <a:stretch/>
        </p:blipFill>
        <p:spPr>
          <a:xfrm>
            <a:off x="0" y="1005840"/>
            <a:ext cx="12192000" cy="5852160"/>
          </a:xfrm>
          <a:prstGeom prst="rect">
            <a:avLst/>
          </a:prstGeom>
        </p:spPr>
      </p:pic>
      <p:pic>
        <p:nvPicPr>
          <p:cNvPr id="1026" name="Picture 2" descr="Image result for formula student germany 2016">
            <a:extLst>
              <a:ext uri="{FF2B5EF4-FFF2-40B4-BE49-F238E27FC236}">
                <a16:creationId xmlns:a16="http://schemas.microsoft.com/office/drawing/2014/main" id="{F4394C91-C6A9-4C17-83F0-0119702A20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4667"/>
          <a:stretch/>
        </p:blipFill>
        <p:spPr bwMode="auto">
          <a:xfrm>
            <a:off x="0" y="1005840"/>
            <a:ext cx="12192000" cy="5852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007802-5BFF-4EBF-8763-EC1C025D4149}"/>
              </a:ext>
            </a:extLst>
          </p:cNvPr>
          <p:cNvSpPr txBox="1"/>
          <p:nvPr/>
        </p:nvSpPr>
        <p:spPr>
          <a:xfrm>
            <a:off x="182880" y="1188720"/>
            <a:ext cx="4572000" cy="1579920"/>
          </a:xfrm>
          <a:prstGeom prst="rect">
            <a:avLst/>
          </a:prstGeom>
          <a:solidFill>
            <a:srgbClr val="000000">
              <a:alpha val="80000"/>
            </a:srgbClr>
          </a:solidFill>
          <a:ln>
            <a:solidFill>
              <a:schemeClr val="tx1"/>
            </a:solidFill>
          </a:ln>
        </p:spPr>
        <p:txBody>
          <a:bodyPr wrap="square" lIns="182880" tIns="182880" rIns="182880" bIns="182880" rtlCol="0" anchor="t">
            <a:spAutoFit/>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Sponsored </a:t>
            </a:r>
            <a:r>
              <a:rPr kumimoji="0" lang="en-US" sz="1800" b="0" i="0" u="none" strike="noStrike" kern="1200" cap="none" spc="0" normalizeH="0" baseline="0" noProof="0" dirty="0">
                <a:ln>
                  <a:noFill/>
                </a:ln>
                <a:solidFill>
                  <a:srgbClr val="00A9E0"/>
                </a:solidFill>
                <a:effectLst/>
                <a:uLnTx/>
                <a:uFillTx/>
                <a:latin typeface="Arial" pitchFamily="34" charset="0"/>
                <a:ea typeface="+mn-ea"/>
                <a:cs typeface="Arial" pitchFamily="34" charset="0"/>
              </a:rPr>
              <a:t>44 competitions</a:t>
            </a: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 and provided software to </a:t>
            </a:r>
            <a:r>
              <a:rPr kumimoji="0" lang="en-US" sz="1800" b="0" i="0" u="none" strike="noStrike" kern="1200" cap="none" spc="0" normalizeH="0" baseline="0" noProof="0" dirty="0">
                <a:ln>
                  <a:noFill/>
                </a:ln>
                <a:solidFill>
                  <a:srgbClr val="00A9E0"/>
                </a:solidFill>
                <a:effectLst/>
                <a:uLnTx/>
                <a:uFillTx/>
                <a:latin typeface="Arial" pitchFamily="34" charset="0"/>
                <a:ea typeface="+mn-ea"/>
                <a:cs typeface="Arial" pitchFamily="34" charset="0"/>
              </a:rPr>
              <a:t>2800 teams </a:t>
            </a: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in 2020</a:t>
            </a:r>
          </a:p>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Fields include automotive, aerospace, biotech, programming, and robotics</a:t>
            </a:r>
          </a:p>
        </p:txBody>
      </p:sp>
      <p:sp>
        <p:nvSpPr>
          <p:cNvPr id="2" name="Title 1">
            <a:extLst>
              <a:ext uri="{FF2B5EF4-FFF2-40B4-BE49-F238E27FC236}">
                <a16:creationId xmlns:a16="http://schemas.microsoft.com/office/drawing/2014/main" id="{E07C586A-FDD6-4977-9EFC-BB828AB3F821}"/>
              </a:ext>
            </a:extLst>
          </p:cNvPr>
          <p:cNvSpPr>
            <a:spLocks noGrp="1"/>
          </p:cNvSpPr>
          <p:nvPr>
            <p:ph type="title"/>
          </p:nvPr>
        </p:nvSpPr>
        <p:spPr/>
        <p:txBody>
          <a:bodyPr/>
          <a:lstStyle/>
          <a:p>
            <a:r>
              <a:rPr lang="en-US" dirty="0"/>
              <a:t>Education / </a:t>
            </a:r>
            <a:r>
              <a:rPr lang="en-US" dirty="0">
                <a:solidFill>
                  <a:srgbClr val="004B87"/>
                </a:solidFill>
              </a:rPr>
              <a:t>Student Competitions</a:t>
            </a:r>
          </a:p>
        </p:txBody>
      </p:sp>
    </p:spTree>
    <p:extLst>
      <p:ext uri="{BB962C8B-B14F-4D97-AF65-F5344CB8AC3E}">
        <p14:creationId xmlns:p14="http://schemas.microsoft.com/office/powerpoint/2010/main" val="411314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par>
                                <p:cTn id="11" presetID="1" presetClass="mediacall" presetSubtype="0" fill="hold" nodeType="withEffect">
                                  <p:stCondLst>
                                    <p:cond delay="0"/>
                                  </p:stCondLst>
                                  <p:childTnLst>
                                    <p:cmd type="call" cmd="playFrom(0.0)">
                                      <p:cBhvr>
                                        <p:cTn id="12" dur="195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ADA6-657A-4889-96F8-D4279EB05618}"/>
              </a:ext>
            </a:extLst>
          </p:cNvPr>
          <p:cNvSpPr>
            <a:spLocks noGrp="1"/>
          </p:cNvSpPr>
          <p:nvPr>
            <p:ph type="title"/>
          </p:nvPr>
        </p:nvSpPr>
        <p:spPr>
          <a:xfrm>
            <a:off x="711200" y="914400"/>
            <a:ext cx="10769600" cy="990600"/>
          </a:xfrm>
        </p:spPr>
        <p:txBody>
          <a:bodyPr/>
          <a:lstStyle/>
          <a:p>
            <a:pPr algn="ctr"/>
            <a:r>
              <a:rPr lang="en-US" sz="6600" dirty="0"/>
              <a:t>What is Simulink?</a:t>
            </a:r>
            <a:endParaRPr lang="en-SE" sz="6600" dirty="0"/>
          </a:p>
        </p:txBody>
      </p:sp>
      <p:pic>
        <p:nvPicPr>
          <p:cNvPr id="6" name="Content Placeholder 5" descr="A screen shot of a computer&#10;&#10;Description automatically generated">
            <a:extLst>
              <a:ext uri="{FF2B5EF4-FFF2-40B4-BE49-F238E27FC236}">
                <a16:creationId xmlns:a16="http://schemas.microsoft.com/office/drawing/2014/main" id="{F0F4573A-9487-4542-881B-1F95BB722E6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043"/>
          <a:stretch/>
        </p:blipFill>
        <p:spPr>
          <a:xfrm>
            <a:off x="391187" y="2362200"/>
            <a:ext cx="11409625" cy="3246866"/>
          </a:xfrm>
        </p:spPr>
      </p:pic>
    </p:spTree>
    <p:extLst>
      <p:ext uri="{BB962C8B-B14F-4D97-AF65-F5344CB8AC3E}">
        <p14:creationId xmlns:p14="http://schemas.microsoft.com/office/powerpoint/2010/main" val="3938461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a:t>Simulink Overview</a:t>
            </a:r>
            <a:endParaRPr lang="en-US" b="0" dirty="0"/>
          </a:p>
        </p:txBody>
      </p:sp>
      <p:sp>
        <p:nvSpPr>
          <p:cNvPr id="9220" name="Rectangle 3"/>
          <p:cNvSpPr>
            <a:spLocks noGrp="1" noChangeArrowheads="1"/>
          </p:cNvSpPr>
          <p:nvPr>
            <p:ph type="body" idx="1"/>
          </p:nvPr>
        </p:nvSpPr>
        <p:spPr>
          <a:xfrm>
            <a:off x="762001" y="1705965"/>
            <a:ext cx="5105400" cy="4847235"/>
          </a:xfrm>
        </p:spPr>
        <p:txBody>
          <a:bodyPr/>
          <a:lstStyle/>
          <a:p>
            <a:pPr marL="0" indent="0">
              <a:spcBef>
                <a:spcPts val="0"/>
              </a:spcBef>
              <a:spcAft>
                <a:spcPts val="600"/>
              </a:spcAft>
              <a:buNone/>
            </a:pPr>
            <a:r>
              <a:rPr lang="en-US" sz="2000" b="1" dirty="0"/>
              <a:t>Model and simulate your system</a:t>
            </a:r>
          </a:p>
          <a:p>
            <a:pPr marL="614354" lvl="1" indent="-214313">
              <a:lnSpc>
                <a:spcPct val="100000"/>
              </a:lnSpc>
              <a:spcBef>
                <a:spcPts val="0"/>
              </a:spcBef>
              <a:spcAft>
                <a:spcPts val="600"/>
              </a:spcAft>
            </a:pPr>
            <a:r>
              <a:rPr lang="en-US" sz="1600" dirty="0"/>
              <a:t>Use one multi-domain environment </a:t>
            </a:r>
          </a:p>
          <a:p>
            <a:pPr marL="614354" lvl="1" indent="-214313">
              <a:lnSpc>
                <a:spcPct val="100000"/>
              </a:lnSpc>
              <a:spcBef>
                <a:spcPts val="0"/>
              </a:spcBef>
              <a:spcAft>
                <a:spcPts val="600"/>
              </a:spcAft>
            </a:pPr>
            <a:r>
              <a:rPr lang="en-US" sz="1600" dirty="0"/>
              <a:t>Model the system under test and the plant</a:t>
            </a:r>
          </a:p>
          <a:p>
            <a:pPr marL="614354" lvl="1" indent="-214313">
              <a:lnSpc>
                <a:spcPct val="100000"/>
              </a:lnSpc>
              <a:spcBef>
                <a:spcPts val="0"/>
              </a:spcBef>
              <a:spcAft>
                <a:spcPts val="600"/>
              </a:spcAft>
            </a:pPr>
            <a:r>
              <a:rPr lang="en-US" sz="1600" dirty="0"/>
              <a:t>Simulate closed-loop system behavior</a:t>
            </a:r>
          </a:p>
          <a:p>
            <a:pPr marL="0" indent="0">
              <a:spcBef>
                <a:spcPts val="0"/>
              </a:spcBef>
              <a:spcAft>
                <a:spcPts val="600"/>
              </a:spcAft>
              <a:buNone/>
            </a:pPr>
            <a:r>
              <a:rPr lang="en-US" sz="2000" b="1" dirty="0"/>
              <a:t>Test early and often</a:t>
            </a:r>
          </a:p>
          <a:p>
            <a:pPr marL="614354" lvl="1" indent="-214313">
              <a:lnSpc>
                <a:spcPct val="100000"/>
              </a:lnSpc>
              <a:spcBef>
                <a:spcPts val="0"/>
              </a:spcBef>
              <a:spcAft>
                <a:spcPts val="600"/>
              </a:spcAft>
            </a:pPr>
            <a:r>
              <a:rPr lang="en-US" sz="1600" dirty="0"/>
              <a:t>Test your system under all conditions </a:t>
            </a:r>
          </a:p>
          <a:p>
            <a:pPr marL="614354" lvl="1" indent="-214313">
              <a:lnSpc>
                <a:spcPct val="100000"/>
              </a:lnSpc>
              <a:spcBef>
                <a:spcPts val="0"/>
              </a:spcBef>
              <a:spcAft>
                <a:spcPts val="600"/>
              </a:spcAft>
            </a:pPr>
            <a:r>
              <a:rPr lang="en-US" sz="1600" dirty="0"/>
              <a:t>Validate your design with real-time testing</a:t>
            </a:r>
          </a:p>
          <a:p>
            <a:pPr marL="614354" lvl="1" indent="-214313">
              <a:lnSpc>
                <a:spcPct val="100000"/>
              </a:lnSpc>
              <a:spcBef>
                <a:spcPts val="0"/>
              </a:spcBef>
              <a:spcAft>
                <a:spcPts val="600"/>
              </a:spcAft>
            </a:pPr>
            <a:r>
              <a:rPr lang="en-US" sz="1600" dirty="0"/>
              <a:t>Trace from requirements to design to code</a:t>
            </a:r>
          </a:p>
          <a:p>
            <a:pPr marL="0" indent="0">
              <a:spcBef>
                <a:spcPts val="0"/>
              </a:spcBef>
              <a:spcAft>
                <a:spcPts val="600"/>
              </a:spcAft>
              <a:buNone/>
            </a:pPr>
            <a:r>
              <a:rPr lang="en-US" sz="2000" b="1" dirty="0"/>
              <a:t>Automatically generate code</a:t>
            </a:r>
          </a:p>
          <a:p>
            <a:pPr marL="614354" lvl="1" indent="-214313">
              <a:lnSpc>
                <a:spcPct val="100000"/>
              </a:lnSpc>
              <a:spcBef>
                <a:spcPts val="0"/>
              </a:spcBef>
              <a:spcAft>
                <a:spcPts val="600"/>
              </a:spcAft>
            </a:pPr>
            <a:r>
              <a:rPr lang="en-US" sz="1600" dirty="0"/>
              <a:t>Generate production-quality C and HDL code</a:t>
            </a:r>
          </a:p>
          <a:p>
            <a:pPr marL="614354" lvl="1" indent="-214313">
              <a:lnSpc>
                <a:spcPct val="100000"/>
              </a:lnSpc>
              <a:spcBef>
                <a:spcPts val="0"/>
              </a:spcBef>
              <a:spcAft>
                <a:spcPts val="600"/>
              </a:spcAft>
            </a:pPr>
            <a:r>
              <a:rPr lang="en-US" sz="1600" dirty="0"/>
              <a:t>Deploy directly to embedded processors or FPGA’s/ASIC’s</a:t>
            </a:r>
          </a:p>
        </p:txBody>
      </p:sp>
      <p:pic>
        <p:nvPicPr>
          <p:cNvPr id="6" name="Picture 5">
            <a:extLst>
              <a:ext uri="{FF2B5EF4-FFF2-40B4-BE49-F238E27FC236}">
                <a16:creationId xmlns:a16="http://schemas.microsoft.com/office/drawing/2014/main" id="{D3BF87A6-BAAA-41BF-A995-B963B8A40A66}"/>
              </a:ext>
            </a:extLst>
          </p:cNvPr>
          <p:cNvPicPr>
            <a:picLocks noChangeAspect="1"/>
          </p:cNvPicPr>
          <p:nvPr/>
        </p:nvPicPr>
        <p:blipFill rotWithShape="1">
          <a:blip r:embed="rId5"/>
          <a:srcRect b="11316"/>
          <a:stretch/>
        </p:blipFill>
        <p:spPr>
          <a:xfrm>
            <a:off x="5867400" y="985345"/>
            <a:ext cx="6096851" cy="1976629"/>
          </a:xfrm>
          <a:prstGeom prst="rect">
            <a:avLst/>
          </a:prstGeom>
        </p:spPr>
      </p:pic>
      <p:pic>
        <p:nvPicPr>
          <p:cNvPr id="9" name="DLC_WithCones_30mph">
            <a:hlinkClick r:id="" action="ppaction://media"/>
            <a:extLst>
              <a:ext uri="{FF2B5EF4-FFF2-40B4-BE49-F238E27FC236}">
                <a16:creationId xmlns:a16="http://schemas.microsoft.com/office/drawing/2014/main" id="{8D78BA71-3AD0-41DA-B613-4171A4B4F68D}"/>
              </a:ext>
            </a:extLst>
          </p:cNvPr>
          <p:cNvPicPr>
            <a:picLocks noChangeAspect="1"/>
          </p:cNvPicPr>
          <p:nvPr>
            <a:videoFile r:link="rId1"/>
            <p:extLst>
              <p:ext uri="{DAA4B4D4-6D71-4841-9C94-3DE7FCFB9230}">
                <p14:media xmlns:p14="http://schemas.microsoft.com/office/powerpoint/2010/main" r:embed="rId2">
                  <p14:trim st="15904" end="2992.6666"/>
                </p14:media>
              </p:ext>
            </p:extLst>
          </p:nvPr>
        </p:nvPicPr>
        <p:blipFill>
          <a:blip r:embed="rId6"/>
          <a:stretch>
            <a:fillRect/>
          </a:stretch>
        </p:blipFill>
        <p:spPr>
          <a:xfrm>
            <a:off x="5867400" y="3042847"/>
            <a:ext cx="6096851" cy="3429479"/>
          </a:xfrm>
          <a:prstGeom prst="rect">
            <a:avLst/>
          </a:prstGeom>
        </p:spPr>
      </p:pic>
    </p:spTree>
    <p:extLst>
      <p:ext uri="{BB962C8B-B14F-4D97-AF65-F5344CB8AC3E}">
        <p14:creationId xmlns:p14="http://schemas.microsoft.com/office/powerpoint/2010/main" val="30197179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mediacall" presetSubtype="0" fill="hold" nodeType="withEffect">
                                  <p:stCondLst>
                                    <p:cond delay="0"/>
                                  </p:stCondLst>
                                  <p:childTnLst>
                                    <p:cmd type="call" cmd="playFrom(0.0)">
                                      <p:cBhvr>
                                        <p:cTn id="9" dur="397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9"/>
                </p:tgtEl>
              </p:cMediaNode>
            </p:video>
          </p:childTnLst>
        </p:cTn>
      </p:par>
    </p:tnLst>
  </p:timing>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3DD6725F-6445-465B-A542-7ED0D4FD4927}" vid="{F8F95017-F025-4876-A035-67E066E74B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15" ma:contentTypeDescription="Create a new document." ma:contentTypeScope="" ma:versionID="be88144e0d2cb0986347abd230adf67a">
  <xsd:schema xmlns:xsd="http://www.w3.org/2001/XMLSchema" xmlns:xs="http://www.w3.org/2001/XMLSchema" xmlns:p="http://schemas.microsoft.com/office/2006/metadata/properties" xmlns:ns2="b7b985a6-5614-4791-8283-b6a0b2c6681f" xmlns:ns3="bbb466d9-fd0a-40ba-89cb-77eb15c2a30a" targetNamespace="http://schemas.microsoft.com/office/2006/metadata/properties" ma:root="true" ma:fieldsID="e859342a59f3b8b45e76401912d3a617" ns2:_="" ns3:_="">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DBA351-584F-42EC-922B-CDD1E3272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B851B7-D313-4E85-A1E0-5976CFE11EC3}">
  <ds:schemaRefs>
    <ds:schemaRef ds:uri="http://schemas.microsoft.com/office/2006/metadata/properties"/>
    <ds:schemaRef ds:uri="http://schemas.microsoft.com/office/infopath/2007/PartnerControls"/>
    <ds:schemaRef ds:uri="b7b985a6-5614-4791-8283-b6a0b2c6681f"/>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5740</TotalTime>
  <Words>1445</Words>
  <Application>Microsoft Office PowerPoint</Application>
  <PresentationFormat>Widescreen</PresentationFormat>
  <Paragraphs>209</Paragraphs>
  <Slides>26</Slides>
  <Notes>17</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Courier New</vt:lpstr>
      <vt:lpstr>Inter</vt:lpstr>
      <vt:lpstr>Wingdings</vt:lpstr>
      <vt:lpstr>MW_Public_widescreen</vt:lpstr>
      <vt:lpstr>MathWorks presents: Simulink Onramp and  Introduction to Mini Drone Simulation Design</vt:lpstr>
      <vt:lpstr>Agenda</vt:lpstr>
      <vt:lpstr>Who am I?</vt:lpstr>
      <vt:lpstr>PowerPoint Presentation</vt:lpstr>
      <vt:lpstr>MathWorks Today</vt:lpstr>
      <vt:lpstr>Our Customers / Key Industries</vt:lpstr>
      <vt:lpstr>Education / Student Competitions</vt:lpstr>
      <vt:lpstr>What is Simulink?</vt:lpstr>
      <vt:lpstr>Simulink Overview</vt:lpstr>
      <vt:lpstr>Why use Simulink?</vt:lpstr>
      <vt:lpstr>PowerPoint Presentation</vt:lpstr>
      <vt:lpstr>How does Simulink look like?</vt:lpstr>
      <vt:lpstr>PowerPoint Presentation</vt:lpstr>
      <vt:lpstr>Why do you need Simulink?</vt:lpstr>
      <vt:lpstr>Introduction Tutorial and Demos</vt:lpstr>
      <vt:lpstr>PowerPoint Presentation</vt:lpstr>
      <vt:lpstr>Competition Overview </vt:lpstr>
      <vt:lpstr>MathWorks Minidrone Simulation Competition Nordics and Baltics 2021 </vt:lpstr>
      <vt:lpstr>Video Interface of the Parrot Minidrone</vt:lpstr>
      <vt:lpstr>Leaderboard for the Cody Competition </vt:lpstr>
      <vt:lpstr>MATLAB Cody Challenge Winners</vt:lpstr>
      <vt:lpstr>How to get Simulink?</vt:lpstr>
      <vt:lpstr>Want to learn MATLAB and Simulink?</vt:lpstr>
      <vt:lpstr>Kahoot Time!!!!</vt:lpstr>
      <vt:lpstr>Need help with MATLAB/Simulink?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Alexa Sanchez</dc:creator>
  <cp:keywords>Version 19.0</cp:keywords>
  <dc:description/>
  <cp:lastModifiedBy>Deepak Guru Ganesan</cp:lastModifiedBy>
  <cp:revision>96</cp:revision>
  <dcterms:created xsi:type="dcterms:W3CDTF">2019-06-10T12:38:45Z</dcterms:created>
  <dcterms:modified xsi:type="dcterms:W3CDTF">2021-02-10T11:27:35Z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